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9FF"/>
    <a:srgbClr val="00B5FF"/>
    <a:srgbClr val="01C5FF"/>
    <a:srgbClr val="0099FF"/>
    <a:srgbClr val="00B0F0"/>
    <a:srgbClr val="0CB6FF"/>
    <a:srgbClr val="FF3300"/>
    <a:srgbClr val="0000CC"/>
    <a:srgbClr val="FFFFFF"/>
    <a:srgbClr val="F34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434" autoAdjust="0"/>
  </p:normalViewPr>
  <p:slideViewPr>
    <p:cSldViewPr snapToGrid="0">
      <p:cViewPr varScale="1">
        <p:scale>
          <a:sx n="107" d="100"/>
          <a:sy n="107" d="100"/>
        </p:scale>
        <p:origin x="773" y="82"/>
      </p:cViewPr>
      <p:guideLst>
        <p:guide orient="horz" pos="2189"/>
        <p:guide pos="3840"/>
        <p:guide pos="528"/>
        <p:guide pos="7152"/>
        <p:guide orient="horz" pos="1664"/>
        <p:guide pos="2880"/>
        <p:guide pos="39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28650" y="906145"/>
            <a:ext cx="7886700" cy="3785347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>
              <a:lnSpc>
                <a:spcPct val="150000"/>
              </a:lnSpc>
              <a:defRPr sz="14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>
              <a:lnSpc>
                <a:spcPct val="150000"/>
              </a:lnSpc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19225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-10265" y="227479"/>
            <a:ext cx="64053" cy="438149"/>
          </a:xfrm>
          <a:prstGeom prst="rect">
            <a:avLst/>
          </a:prstGeom>
          <a:gradFill>
            <a:gsLst>
              <a:gs pos="0">
                <a:srgbClr val="0688D0"/>
              </a:gs>
              <a:gs pos="75000">
                <a:srgbClr val="0CB6FF"/>
              </a:gs>
              <a:gs pos="39000">
                <a:srgbClr val="0099FF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28650" y="227480"/>
            <a:ext cx="7029450" cy="43814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99FF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1610" y="175260"/>
            <a:ext cx="1264285" cy="3168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2" name="组合 1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9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2930"/>
            <a:ext cx="6858000" cy="77197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>
                    <a:lumMod val="9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单击此处编辑主标题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856865"/>
            <a:ext cx="6858000" cy="3370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6152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15503" y="4868861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44503" y="4868861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9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: 圆角 25"/>
          <p:cNvSpPr/>
          <p:nvPr userDrawn="1"/>
        </p:nvSpPr>
        <p:spPr>
          <a:xfrm>
            <a:off x="4167702" y="954722"/>
            <a:ext cx="1134745" cy="1082675"/>
          </a:xfrm>
          <a:prstGeom prst="roundRect">
            <a:avLst/>
          </a:prstGeom>
          <a:gradFill>
            <a:gsLst>
              <a:gs pos="0">
                <a:srgbClr val="0CB6FF"/>
              </a:gs>
              <a:gs pos="100000">
                <a:srgbClr val="0099FF">
                  <a:lumMod val="65000"/>
                  <a:lumOff val="35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1992473" y="2571796"/>
            <a:ext cx="5500047" cy="609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457200" indent="0" algn="ctr">
              <a:buNone/>
              <a:defRPr sz="3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defRPr>
            </a:lvl2pPr>
          </a:lstStyle>
          <a:p>
            <a:pPr lvl="0"/>
            <a:r>
              <a:rPr lang="zh-CN" altLang="en-US" dirty="0"/>
              <a:t>单击此处编辑章节标题</a:t>
            </a:r>
            <a:endParaRPr lang="zh-CN" altLang="en-US" dirty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-949960" y="-34290"/>
            <a:ext cx="10497820" cy="5351780"/>
            <a:chOff x="-1496" y="-54"/>
            <a:chExt cx="16532" cy="8428"/>
          </a:xfrm>
        </p:grpSpPr>
        <p:grpSp>
          <p:nvGrpSpPr>
            <p:cNvPr id="17" name="组合 16"/>
            <p:cNvGrpSpPr/>
            <p:nvPr/>
          </p:nvGrpSpPr>
          <p:grpSpPr>
            <a:xfrm>
              <a:off x="-1496" y="-54"/>
              <a:ext cx="16533" cy="8428"/>
              <a:chOff x="-1496" y="-54"/>
              <a:chExt cx="16533" cy="842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362" y="2918"/>
                <a:ext cx="169" cy="836"/>
              </a:xfrm>
              <a:prstGeom prst="rect">
                <a:avLst/>
              </a:prstGeom>
              <a:gradFill>
                <a:gsLst>
                  <a:gs pos="0">
                    <a:srgbClr val="0688D0"/>
                  </a:gs>
                  <a:gs pos="75000">
                    <a:srgbClr val="0CB6FF"/>
                  </a:gs>
                  <a:gs pos="39000">
                    <a:srgbClr val="0099FF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" y="-54"/>
                <a:ext cx="14496" cy="8154"/>
              </a:xfrm>
              <a:prstGeom prst="rect">
                <a:avLst/>
              </a:prstGeom>
              <a:gradFill>
                <a:gsLst>
                  <a:gs pos="0">
                    <a:srgbClr val="00B5FF"/>
                  </a:gs>
                  <a:gs pos="100000">
                    <a:srgbClr val="018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: 圆角 10"/>
              <p:cNvSpPr/>
              <p:nvPr/>
            </p:nvSpPr>
            <p:spPr>
              <a:xfrm rot="18925447" flipV="1">
                <a:off x="10815" y="2444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B0F0"/>
                  </a:gs>
                  <a:gs pos="98000">
                    <a:srgbClr val="00B0F0">
                      <a:lumMod val="65000"/>
                      <a:lumOff val="35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矩形: 圆角 11"/>
              <p:cNvSpPr/>
              <p:nvPr/>
            </p:nvSpPr>
            <p:spPr>
              <a:xfrm rot="18925447" flipV="1">
                <a:off x="2919" y="5827"/>
                <a:ext cx="2465" cy="1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任意多边形: 形状 25"/>
              <p:cNvSpPr/>
              <p:nvPr/>
            </p:nvSpPr>
            <p:spPr>
              <a:xfrm rot="2214219">
                <a:off x="3531" y="1375"/>
                <a:ext cx="942" cy="812"/>
              </a:xfrm>
              <a:custGeom>
                <a:avLst/>
                <a:gdLst>
                  <a:gd name="connsiteX0" fmla="*/ 779594 w 1559188"/>
                  <a:gd name="connsiteY0" fmla="*/ 126245 h 1344128"/>
                  <a:gd name="connsiteX1" fmla="*/ 111087 w 1559188"/>
                  <a:gd name="connsiteY1" fmla="*/ 1278844 h 1344128"/>
                  <a:gd name="connsiteX2" fmla="*/ 1448101 w 1559188"/>
                  <a:gd name="connsiteY2" fmla="*/ 1278844 h 1344128"/>
                  <a:gd name="connsiteX3" fmla="*/ 779594 w 1559188"/>
                  <a:gd name="connsiteY3" fmla="*/ 0 h 1344128"/>
                  <a:gd name="connsiteX4" fmla="*/ 1559188 w 1559188"/>
                  <a:gd name="connsiteY4" fmla="*/ 1344128 h 1344128"/>
                  <a:gd name="connsiteX5" fmla="*/ 0 w 1559188"/>
                  <a:gd name="connsiteY5" fmla="*/ 1344128 h 134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9188" h="1344128">
                    <a:moveTo>
                      <a:pt x="779594" y="126245"/>
                    </a:moveTo>
                    <a:lnTo>
                      <a:pt x="111087" y="1278844"/>
                    </a:lnTo>
                    <a:lnTo>
                      <a:pt x="1448101" y="1278844"/>
                    </a:lnTo>
                    <a:close/>
                    <a:moveTo>
                      <a:pt x="779594" y="0"/>
                    </a:moveTo>
                    <a:lnTo>
                      <a:pt x="1559188" y="1344128"/>
                    </a:lnTo>
                    <a:lnTo>
                      <a:pt x="0" y="1344128"/>
                    </a:ln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23" name="矩形: 圆角 27"/>
              <p:cNvSpPr/>
              <p:nvPr/>
            </p:nvSpPr>
            <p:spPr>
              <a:xfrm rot="18925447" flipV="1">
                <a:off x="10788" y="6486"/>
                <a:ext cx="1161" cy="15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1C5FF"/>
                  </a:gs>
                  <a:gs pos="100000">
                    <a:srgbClr val="0CB6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任意多边形: 形状 29"/>
              <p:cNvSpPr/>
              <p:nvPr/>
            </p:nvSpPr>
            <p:spPr>
              <a:xfrm>
                <a:off x="13461" y="6798"/>
                <a:ext cx="1577" cy="1577"/>
              </a:xfrm>
              <a:custGeom>
                <a:avLst/>
                <a:gdLst>
                  <a:gd name="connsiteX0" fmla="*/ 1110389 w 2220778"/>
                  <a:gd name="connsiteY0" fmla="*/ 233530 h 2220778"/>
                  <a:gd name="connsiteX1" fmla="*/ 233530 w 2220778"/>
                  <a:gd name="connsiteY1" fmla="*/ 1110389 h 2220778"/>
                  <a:gd name="connsiteX2" fmla="*/ 1110389 w 2220778"/>
                  <a:gd name="connsiteY2" fmla="*/ 1987248 h 2220778"/>
                  <a:gd name="connsiteX3" fmla="*/ 1987248 w 2220778"/>
                  <a:gd name="connsiteY3" fmla="*/ 1110389 h 2220778"/>
                  <a:gd name="connsiteX4" fmla="*/ 1110389 w 2220778"/>
                  <a:gd name="connsiteY4" fmla="*/ 233530 h 2220778"/>
                  <a:gd name="connsiteX5" fmla="*/ 1110389 w 2220778"/>
                  <a:gd name="connsiteY5" fmla="*/ 0 h 2220778"/>
                  <a:gd name="connsiteX6" fmla="*/ 2220778 w 2220778"/>
                  <a:gd name="connsiteY6" fmla="*/ 1110389 h 2220778"/>
                  <a:gd name="connsiteX7" fmla="*/ 1110389 w 2220778"/>
                  <a:gd name="connsiteY7" fmla="*/ 2220778 h 2220778"/>
                  <a:gd name="connsiteX8" fmla="*/ 0 w 2220778"/>
                  <a:gd name="connsiteY8" fmla="*/ 1110389 h 2220778"/>
                  <a:gd name="connsiteX9" fmla="*/ 1110389 w 2220778"/>
                  <a:gd name="connsiteY9" fmla="*/ 0 h 22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0778" h="2220778">
                    <a:moveTo>
                      <a:pt x="1110389" y="233530"/>
                    </a:moveTo>
                    <a:cubicBezTo>
                      <a:pt x="626113" y="233530"/>
                      <a:pt x="233530" y="626113"/>
                      <a:pt x="233530" y="1110389"/>
                    </a:cubicBezTo>
                    <a:cubicBezTo>
                      <a:pt x="233530" y="1594665"/>
                      <a:pt x="626113" y="1987248"/>
                      <a:pt x="1110389" y="1987248"/>
                    </a:cubicBezTo>
                    <a:cubicBezTo>
                      <a:pt x="1594665" y="1987248"/>
                      <a:pt x="1987248" y="1594665"/>
                      <a:pt x="1987248" y="1110389"/>
                    </a:cubicBezTo>
                    <a:cubicBezTo>
                      <a:pt x="1987248" y="626113"/>
                      <a:pt x="1594665" y="233530"/>
                      <a:pt x="1110389" y="233530"/>
                    </a:cubicBezTo>
                    <a:close/>
                    <a:moveTo>
                      <a:pt x="1110389" y="0"/>
                    </a:moveTo>
                    <a:cubicBezTo>
                      <a:pt x="1723640" y="0"/>
                      <a:pt x="2220778" y="497138"/>
                      <a:pt x="2220778" y="1110389"/>
                    </a:cubicBezTo>
                    <a:cubicBezTo>
                      <a:pt x="2220778" y="1723640"/>
                      <a:pt x="1723640" y="2220778"/>
                      <a:pt x="1110389" y="2220778"/>
                    </a:cubicBezTo>
                    <a:cubicBezTo>
                      <a:pt x="497138" y="2220778"/>
                      <a:pt x="0" y="1723640"/>
                      <a:pt x="0" y="1110389"/>
                    </a:cubicBezTo>
                    <a:cubicBezTo>
                      <a:pt x="0" y="497138"/>
                      <a:pt x="497138" y="0"/>
                      <a:pt x="11103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C5FF"/>
                  </a:gs>
                  <a:gs pos="100000">
                    <a:srgbClr val="0099FF">
                      <a:lumMod val="57000"/>
                      <a:lumOff val="43000"/>
                    </a:srgb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en-US" altLang="zh-CN" sz="2800" dirty="0"/>
              </a:p>
              <a:p>
                <a:pPr algn="ctr"/>
                <a:endParaRPr lang="zh-CN" altLang="en-US" sz="2800" dirty="0"/>
              </a:p>
            </p:txBody>
          </p:sp>
          <p:sp>
            <p:nvSpPr>
              <p:cNvPr id="25" name="矩形: 圆角 6"/>
              <p:cNvSpPr/>
              <p:nvPr/>
            </p:nvSpPr>
            <p:spPr>
              <a:xfrm rot="18925447">
                <a:off x="-1496" y="1430"/>
                <a:ext cx="4135" cy="1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CB6FF">
                      <a:lumMod val="84000"/>
                      <a:lumOff val="16000"/>
                    </a:srgbClr>
                  </a:gs>
                  <a:gs pos="100000">
                    <a:srgbClr val="0099F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7" name="矩形: 圆角 5"/>
            <p:cNvSpPr/>
            <p:nvPr/>
          </p:nvSpPr>
          <p:spPr>
            <a:xfrm rot="18925447">
              <a:off x="8371" y="48"/>
              <a:ext cx="4135" cy="14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1C5FF">
                    <a:lumMod val="45000"/>
                    <a:lumOff val="55000"/>
                  </a:srgbClr>
                </a:gs>
                <a:gs pos="100000">
                  <a:srgbClr val="0CB6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06B2DE9-DC97-41A7-86F2-F22764945B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68860"/>
            <a:ext cx="30861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68860"/>
            <a:ext cx="2057400" cy="27463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092B600A-C8B8-4A4E-B407-ED3F9995766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dc2fee01003597aa6d6c81689f41bc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5080" y="374015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1470" y="1974247"/>
            <a:ext cx="6941058" cy="520065"/>
          </a:xfrm>
        </p:spPr>
        <p:txBody>
          <a:bodyPr lIns="0" tIns="0" rIns="0" bIns="0"/>
          <a:lstStyle>
            <a:lvl1pPr>
              <a:defRPr sz="3265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552" y="987662"/>
            <a:ext cx="7160895" cy="3081338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0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1.jpe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951831"/>
            <a:ext cx="6858000" cy="771973"/>
          </a:xfrm>
        </p:spPr>
        <p:txBody>
          <a:bodyPr/>
          <a:lstStyle/>
          <a:p>
            <a:r>
              <a:rPr lang="en-US" altLang="zh-CN" dirty="0"/>
              <a:t>FU+SAAS</a:t>
            </a:r>
            <a:r>
              <a:rPr lang="zh-CN" altLang="en-US" dirty="0"/>
              <a:t>会员充值介绍</a:t>
            </a:r>
            <a:endParaRPr lang="zh-CN" altLang="en-US" dirty="0"/>
          </a:p>
        </p:txBody>
      </p:sp>
      <p:sp>
        <p:nvSpPr>
          <p:cNvPr id="4" name="矩形: 圆角 5"/>
          <p:cNvSpPr/>
          <p:nvPr/>
        </p:nvSpPr>
        <p:spPr>
          <a:xfrm>
            <a:off x="3821430" y="3243263"/>
            <a:ext cx="1501140" cy="29638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C5FF">
                  <a:lumMod val="45000"/>
                  <a:lumOff val="55000"/>
                </a:srgbClr>
              </a:gs>
              <a:gs pos="100000">
                <a:srgbClr val="0CB6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/>
              <a:t>2020</a:t>
            </a:r>
            <a:r>
              <a:rPr lang="zh-CN" altLang="en-US" dirty="0"/>
              <a:t>年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349"/>
            <a:ext cx="2144078" cy="701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/>
              <a:t>会员充</a:t>
            </a:r>
            <a:r>
              <a:rPr sz="2250" spc="-5" dirty="0"/>
              <a:t>值-</a:t>
            </a:r>
            <a:r>
              <a:rPr sz="2250" dirty="0"/>
              <a:t>卡类型</a:t>
            </a:r>
            <a:endParaRPr sz="2250"/>
          </a:p>
        </p:txBody>
      </p:sp>
      <p:sp>
        <p:nvSpPr>
          <p:cNvPr id="3" name="object 3"/>
          <p:cNvSpPr txBox="1"/>
          <p:nvPr/>
        </p:nvSpPr>
        <p:spPr>
          <a:xfrm>
            <a:off x="137921" y="577325"/>
            <a:ext cx="4280059" cy="638175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【默认卡类型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关注送余额规则：首次关注公众号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员卡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会赠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送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相对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应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的金额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679156" y="2048620"/>
            <a:ext cx="2892843" cy="11357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1572" y="949548"/>
            <a:ext cx="2899886" cy="34247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12169" y="2279809"/>
            <a:ext cx="156796" cy="15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349"/>
            <a:ext cx="2144078" cy="701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/>
              <a:t>会员充</a:t>
            </a:r>
            <a:r>
              <a:rPr sz="2250" spc="-5" dirty="0"/>
              <a:t>值-</a:t>
            </a:r>
            <a:r>
              <a:rPr sz="2250" dirty="0"/>
              <a:t>卡类型</a:t>
            </a:r>
            <a:endParaRPr sz="2250"/>
          </a:p>
        </p:txBody>
      </p:sp>
      <p:sp>
        <p:nvSpPr>
          <p:cNvPr id="3" name="object 3"/>
          <p:cNvSpPr txBox="1"/>
          <p:nvPr/>
        </p:nvSpPr>
        <p:spPr>
          <a:xfrm>
            <a:off x="137795" y="577215"/>
            <a:ext cx="2433320" cy="946150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【默认卡类型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组合支付规则（主扫）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被扫目前不支持余额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微信支付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0515" y="2182058"/>
            <a:ext cx="3408494" cy="102139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628835" y="0"/>
            <a:ext cx="5515451" cy="4700588"/>
            <a:chOff x="4838446" y="0"/>
            <a:chExt cx="7353934" cy="62674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8446" y="0"/>
              <a:ext cx="3712463" cy="6200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1036" y="0"/>
              <a:ext cx="3640962" cy="62674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349"/>
            <a:ext cx="2144078" cy="701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/>
              <a:t>会员充</a:t>
            </a:r>
            <a:r>
              <a:rPr sz="2250" spc="-5" dirty="0"/>
              <a:t>值-</a:t>
            </a:r>
            <a:r>
              <a:rPr sz="2250" dirty="0"/>
              <a:t>卡类型</a:t>
            </a:r>
            <a:endParaRPr sz="2250"/>
          </a:p>
        </p:txBody>
      </p:sp>
      <p:sp>
        <p:nvSpPr>
          <p:cNvPr id="3" name="object 3"/>
          <p:cNvSpPr txBox="1"/>
          <p:nvPr/>
        </p:nvSpPr>
        <p:spPr>
          <a:xfrm>
            <a:off x="137921" y="577325"/>
            <a:ext cx="1843564" cy="638175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【默认卡类型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余额使用优惠规则（主扫）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2139590"/>
            <a:ext cx="2985706" cy="6500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29521" y="0"/>
            <a:ext cx="6114574" cy="4636294"/>
            <a:chOff x="4039361" y="0"/>
            <a:chExt cx="8152765" cy="61817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9361" y="0"/>
              <a:ext cx="3980941" cy="61817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0303" y="0"/>
              <a:ext cx="4171695" cy="6057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7921" y="577325"/>
            <a:ext cx="1539240" cy="946150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【默认卡类型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会员中心充值描述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会员卡充值和使用规则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506854"/>
            <a:ext cx="5914739" cy="3108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5054" y="430444"/>
            <a:ext cx="2998946" cy="41076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349"/>
            <a:ext cx="2144078" cy="701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/>
              <a:t>会员充</a:t>
            </a:r>
            <a:r>
              <a:rPr sz="2250" spc="-5" dirty="0"/>
              <a:t>值-</a:t>
            </a:r>
            <a:r>
              <a:rPr sz="2250" dirty="0"/>
              <a:t>卡类型</a:t>
            </a:r>
            <a:endParaRPr sz="2250"/>
          </a:p>
        </p:txBody>
      </p:sp>
      <p:sp>
        <p:nvSpPr>
          <p:cNvPr id="3" name="object 3"/>
          <p:cNvSpPr txBox="1"/>
          <p:nvPr/>
        </p:nvSpPr>
        <p:spPr>
          <a:xfrm>
            <a:off x="137921" y="1281890"/>
            <a:ext cx="3214211" cy="2578100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【新增卡类型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4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新增一个卡类型，选择适用的门店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可多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 选择结算门店（适用门店中选一个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，配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置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好对 应的规则点击【保存】即可新增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【结算门店】：这张卡充值金额的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算账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，会 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员卡余额多家门店通用，选择一个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店做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结算 账户，充值的余额都进入该账户，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费后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按日 或者按月根据报表给每个店线下划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目的是统一营销，余额通用，防止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叉结算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44442" y="300713"/>
            <a:ext cx="5599462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054" y="548559"/>
            <a:ext cx="5195411" cy="884555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【新增卡类型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4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新增完卡类型，在【卡类型】菜单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栏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下会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现一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辑】， 也可以查看【详情】，目前没有删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卡类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的功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，后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会优化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4662488"/>
            <a:chOff x="0" y="0"/>
            <a:chExt cx="12192000" cy="621665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2377567"/>
              <a:ext cx="11856974" cy="38385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6877" y="0"/>
              <a:ext cx="5175123" cy="4127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349"/>
            <a:ext cx="3001328" cy="701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/>
              <a:t>会员充</a:t>
            </a:r>
            <a:r>
              <a:rPr sz="2250" spc="-5" dirty="0"/>
              <a:t>值-</a:t>
            </a:r>
            <a:r>
              <a:rPr sz="2250" dirty="0"/>
              <a:t>门店规则设置</a:t>
            </a:r>
            <a:endParaRPr sz="2250"/>
          </a:p>
        </p:txBody>
      </p:sp>
      <p:sp>
        <p:nvSpPr>
          <p:cNvPr id="3" name="object 3"/>
          <p:cNvSpPr txBox="1"/>
          <p:nvPr/>
        </p:nvSpPr>
        <p:spPr>
          <a:xfrm>
            <a:off x="133121" y="565895"/>
            <a:ext cx="8853488" cy="884555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【门店规则设置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4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对指定门店所设置的充值规则，如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默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【门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充值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冲突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200" spc="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</a:t>
            </a:r>
            <a:r>
              <a:rPr sz="1200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店充</a:t>
            </a:r>
            <a:r>
              <a:rPr sz="1200" spc="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200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规则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则为准 如果是【新增卡类型】和【门店充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规则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中选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的门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店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相冲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200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</a:t>
            </a:r>
            <a:r>
              <a:rPr sz="1200" spc="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</a:t>
            </a:r>
            <a:r>
              <a:rPr sz="1200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类型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则为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，后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门店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值规</a:t>
            </a:r>
            <a:r>
              <a:rPr sz="1200" spc="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】为准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510627"/>
            <a:ext cx="8986838" cy="3365659"/>
            <a:chOff x="0" y="2014169"/>
            <a:chExt cx="11982450" cy="448754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2224265"/>
              <a:ext cx="11982067" cy="3838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3252" y="2014169"/>
              <a:ext cx="5758307" cy="44870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121" y="674179"/>
            <a:ext cx="881539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【实体卡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64206" y="3059335"/>
            <a:ext cx="8512309" cy="5143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65684" y="3670840"/>
            <a:ext cx="8558213" cy="796290"/>
            <a:chOff x="487578" y="4894453"/>
            <a:chExt cx="11410950" cy="10617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578" y="5289207"/>
              <a:ext cx="11410950" cy="6667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73622" y="4900803"/>
              <a:ext cx="201930" cy="434975"/>
            </a:xfrm>
            <a:custGeom>
              <a:avLst/>
              <a:gdLst/>
              <a:ahLst/>
              <a:cxnLst/>
              <a:rect l="l" t="t" r="r" b="b"/>
              <a:pathLst>
                <a:path w="201929" h="434975">
                  <a:moveTo>
                    <a:pt x="151384" y="0"/>
                  </a:moveTo>
                  <a:lnTo>
                    <a:pt x="50418" y="0"/>
                  </a:lnTo>
                  <a:lnTo>
                    <a:pt x="50418" y="333629"/>
                  </a:lnTo>
                  <a:lnTo>
                    <a:pt x="0" y="333629"/>
                  </a:lnTo>
                  <a:lnTo>
                    <a:pt x="100837" y="434594"/>
                  </a:lnTo>
                  <a:lnTo>
                    <a:pt x="201802" y="333629"/>
                  </a:lnTo>
                  <a:lnTo>
                    <a:pt x="151384" y="333629"/>
                  </a:lnTo>
                  <a:lnTo>
                    <a:pt x="151384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8"/>
            <p:cNvSpPr/>
            <p:nvPr/>
          </p:nvSpPr>
          <p:spPr>
            <a:xfrm>
              <a:off x="5873622" y="4900803"/>
              <a:ext cx="201930" cy="434975"/>
            </a:xfrm>
            <a:custGeom>
              <a:avLst/>
              <a:gdLst/>
              <a:ahLst/>
              <a:cxnLst/>
              <a:rect l="l" t="t" r="r" b="b"/>
              <a:pathLst>
                <a:path w="201929" h="434975">
                  <a:moveTo>
                    <a:pt x="0" y="333629"/>
                  </a:moveTo>
                  <a:lnTo>
                    <a:pt x="50418" y="333629"/>
                  </a:lnTo>
                  <a:lnTo>
                    <a:pt x="50418" y="0"/>
                  </a:lnTo>
                  <a:lnTo>
                    <a:pt x="151384" y="0"/>
                  </a:lnTo>
                  <a:lnTo>
                    <a:pt x="151384" y="333629"/>
                  </a:lnTo>
                  <a:lnTo>
                    <a:pt x="201802" y="333629"/>
                  </a:lnTo>
                  <a:lnTo>
                    <a:pt x="100837" y="434594"/>
                  </a:lnTo>
                  <a:lnTo>
                    <a:pt x="0" y="333629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3558" y="1000887"/>
            <a:ext cx="2314575" cy="1473517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367022" y="2599372"/>
            <a:ext cx="160972" cy="335756"/>
            <a:chOff x="5822696" y="3465829"/>
            <a:chExt cx="214629" cy="447675"/>
          </a:xfrm>
        </p:grpSpPr>
        <p:sp>
          <p:nvSpPr>
            <p:cNvPr id="11" name="object 11"/>
            <p:cNvSpPr/>
            <p:nvPr/>
          </p:nvSpPr>
          <p:spPr>
            <a:xfrm>
              <a:off x="5829046" y="3472179"/>
              <a:ext cx="201930" cy="434975"/>
            </a:xfrm>
            <a:custGeom>
              <a:avLst/>
              <a:gdLst/>
              <a:ahLst/>
              <a:cxnLst/>
              <a:rect l="l" t="t" r="r" b="b"/>
              <a:pathLst>
                <a:path w="201929" h="434975">
                  <a:moveTo>
                    <a:pt x="151383" y="0"/>
                  </a:moveTo>
                  <a:lnTo>
                    <a:pt x="50418" y="0"/>
                  </a:lnTo>
                  <a:lnTo>
                    <a:pt x="50418" y="333756"/>
                  </a:lnTo>
                  <a:lnTo>
                    <a:pt x="0" y="333756"/>
                  </a:lnTo>
                  <a:lnTo>
                    <a:pt x="100964" y="434721"/>
                  </a:lnTo>
                  <a:lnTo>
                    <a:pt x="201802" y="333756"/>
                  </a:lnTo>
                  <a:lnTo>
                    <a:pt x="151383" y="333756"/>
                  </a:lnTo>
                  <a:lnTo>
                    <a:pt x="15138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829046" y="3472179"/>
              <a:ext cx="201930" cy="434975"/>
            </a:xfrm>
            <a:custGeom>
              <a:avLst/>
              <a:gdLst/>
              <a:ahLst/>
              <a:cxnLst/>
              <a:rect l="l" t="t" r="r" b="b"/>
              <a:pathLst>
                <a:path w="201929" h="434975">
                  <a:moveTo>
                    <a:pt x="0" y="333756"/>
                  </a:moveTo>
                  <a:lnTo>
                    <a:pt x="50418" y="333756"/>
                  </a:lnTo>
                  <a:lnTo>
                    <a:pt x="50418" y="0"/>
                  </a:lnTo>
                  <a:lnTo>
                    <a:pt x="151383" y="0"/>
                  </a:lnTo>
                  <a:lnTo>
                    <a:pt x="151383" y="333756"/>
                  </a:lnTo>
                  <a:lnTo>
                    <a:pt x="201802" y="333756"/>
                  </a:lnTo>
                  <a:lnTo>
                    <a:pt x="100964" y="434721"/>
                  </a:lnTo>
                  <a:lnTo>
                    <a:pt x="0" y="333756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63967" y="1666779"/>
            <a:ext cx="121920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【新增实体卡】</a:t>
            </a:r>
            <a:endParaRPr sz="1350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50414" y="1677257"/>
            <a:ext cx="698183" cy="198596"/>
            <a:chOff x="3400552" y="2236342"/>
            <a:chExt cx="930910" cy="264795"/>
          </a:xfrm>
        </p:grpSpPr>
        <p:sp>
          <p:nvSpPr>
            <p:cNvPr id="15" name="object 15"/>
            <p:cNvSpPr/>
            <p:nvPr/>
          </p:nvSpPr>
          <p:spPr>
            <a:xfrm>
              <a:off x="3406902" y="2242692"/>
              <a:ext cx="918210" cy="252095"/>
            </a:xfrm>
            <a:custGeom>
              <a:avLst/>
              <a:gdLst/>
              <a:ahLst/>
              <a:cxnLst/>
              <a:rect l="l" t="t" r="r" b="b"/>
              <a:pathLst>
                <a:path w="918210" h="252094">
                  <a:moveTo>
                    <a:pt x="791972" y="0"/>
                  </a:moveTo>
                  <a:lnTo>
                    <a:pt x="791972" y="62992"/>
                  </a:lnTo>
                  <a:lnTo>
                    <a:pt x="0" y="62992"/>
                  </a:lnTo>
                  <a:lnTo>
                    <a:pt x="0" y="188976"/>
                  </a:lnTo>
                  <a:lnTo>
                    <a:pt x="791972" y="188976"/>
                  </a:lnTo>
                  <a:lnTo>
                    <a:pt x="791972" y="251968"/>
                  </a:lnTo>
                  <a:lnTo>
                    <a:pt x="917956" y="125984"/>
                  </a:lnTo>
                  <a:lnTo>
                    <a:pt x="79197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406902" y="2242692"/>
              <a:ext cx="918210" cy="252095"/>
            </a:xfrm>
            <a:custGeom>
              <a:avLst/>
              <a:gdLst/>
              <a:ahLst/>
              <a:cxnLst/>
              <a:rect l="l" t="t" r="r" b="b"/>
              <a:pathLst>
                <a:path w="918210" h="252094">
                  <a:moveTo>
                    <a:pt x="0" y="62992"/>
                  </a:moveTo>
                  <a:lnTo>
                    <a:pt x="791972" y="62992"/>
                  </a:lnTo>
                  <a:lnTo>
                    <a:pt x="791972" y="0"/>
                  </a:lnTo>
                  <a:lnTo>
                    <a:pt x="917956" y="125984"/>
                  </a:lnTo>
                  <a:lnTo>
                    <a:pt x="791972" y="251968"/>
                  </a:lnTo>
                  <a:lnTo>
                    <a:pt x="791972" y="188976"/>
                  </a:lnTo>
                  <a:lnTo>
                    <a:pt x="0" y="188976"/>
                  </a:lnTo>
                  <a:lnTo>
                    <a:pt x="0" y="62992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3350" y="565785"/>
            <a:ext cx="8580755" cy="915670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【实体卡列表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：扫码绑定实体卡，直接报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机号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卡号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818515">
              <a:lnSpc>
                <a:spcPct val="15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（注：这里的实体卡余额只能转到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默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型）  </a:t>
            </a: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礼品卡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：把卡号转化成二维码印到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接消费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74141" y="1955416"/>
            <a:ext cx="8893969" cy="2647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1552" y="987662"/>
            <a:ext cx="6948011" cy="3255010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【实体礼品卡如何使用事宜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、开通云掌客，会员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会员充值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实体卡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新增实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卡；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、从系统导出卡号，淘宝找人定制会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卡，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将卡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转化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条码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印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制在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面；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715">
              <a:lnSpc>
                <a:spcPct val="150000"/>
              </a:lnSpc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、如有特别需要，可以将后台生成的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应的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维码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印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制在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户扫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码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 手机号已经绑定过微信公众号里的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可将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额转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到微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余额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转移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实体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失效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；如果该手机号没有绑定过微信公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众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会员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只是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跟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实体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做关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额不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次消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费时直接报手机号或者实体卡号即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额；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、收银机上选择扫码支付结账时，点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击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左下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【会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查询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余额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经转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卡失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 使用会员卡余额消费；如果余额没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转入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只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手机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盒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子或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扫码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枪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，扫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 维条形码或者手动输入手机号，都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匹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配出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礼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息，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余额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足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够可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接支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、每张卡片的余额，可以登录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sp平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349"/>
            <a:ext cx="116205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/>
              <a:t>会员充值</a:t>
            </a:r>
            <a:endParaRPr sz="2250"/>
          </a:p>
        </p:txBody>
      </p:sp>
      <p:grpSp>
        <p:nvGrpSpPr>
          <p:cNvPr id="3" name="object 3"/>
          <p:cNvGrpSpPr/>
          <p:nvPr/>
        </p:nvGrpSpPr>
        <p:grpSpPr>
          <a:xfrm>
            <a:off x="2090738" y="1368170"/>
            <a:ext cx="4002881" cy="542925"/>
            <a:chOff x="2787650" y="1824227"/>
            <a:chExt cx="5337175" cy="7239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39440" y="1996439"/>
              <a:ext cx="4985004" cy="4892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05150" y="1962149"/>
              <a:ext cx="4953000" cy="457200"/>
            </a:xfrm>
            <a:custGeom>
              <a:avLst/>
              <a:gdLst/>
              <a:ahLst/>
              <a:cxnLst/>
              <a:rect l="l" t="t" r="r" b="b"/>
              <a:pathLst>
                <a:path w="4953000" h="457200">
                  <a:moveTo>
                    <a:pt x="48768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4876800" y="457200"/>
                  </a:lnTo>
                  <a:lnTo>
                    <a:pt x="4906440" y="451205"/>
                  </a:lnTo>
                  <a:lnTo>
                    <a:pt x="4930663" y="434863"/>
                  </a:lnTo>
                  <a:lnTo>
                    <a:pt x="4947005" y="410640"/>
                  </a:lnTo>
                  <a:lnTo>
                    <a:pt x="4953000" y="381000"/>
                  </a:lnTo>
                  <a:lnTo>
                    <a:pt x="4953000" y="76200"/>
                  </a:lnTo>
                  <a:lnTo>
                    <a:pt x="4947005" y="46559"/>
                  </a:lnTo>
                  <a:lnTo>
                    <a:pt x="4930663" y="22336"/>
                  </a:lnTo>
                  <a:lnTo>
                    <a:pt x="4906440" y="5994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74A0DE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105150" y="1962149"/>
              <a:ext cx="4953000" cy="457200"/>
            </a:xfrm>
            <a:custGeom>
              <a:avLst/>
              <a:gdLst/>
              <a:ahLst/>
              <a:cxnLst/>
              <a:rect l="l" t="t" r="r" b="b"/>
              <a:pathLst>
                <a:path w="49530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4876800" y="0"/>
                  </a:lnTo>
                  <a:lnTo>
                    <a:pt x="4906440" y="5994"/>
                  </a:lnTo>
                  <a:lnTo>
                    <a:pt x="4930663" y="22336"/>
                  </a:lnTo>
                  <a:lnTo>
                    <a:pt x="4947005" y="46559"/>
                  </a:lnTo>
                  <a:lnTo>
                    <a:pt x="4953000" y="76200"/>
                  </a:lnTo>
                  <a:lnTo>
                    <a:pt x="4953000" y="381000"/>
                  </a:lnTo>
                  <a:lnTo>
                    <a:pt x="4947005" y="410640"/>
                  </a:lnTo>
                  <a:lnTo>
                    <a:pt x="4930663" y="434863"/>
                  </a:lnTo>
                  <a:lnTo>
                    <a:pt x="4906440" y="451205"/>
                  </a:lnTo>
                  <a:lnTo>
                    <a:pt x="48768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0" y="1824227"/>
              <a:ext cx="723900" cy="7239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00350" y="184315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74A0DE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800350" y="184315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17156" y="1534859"/>
            <a:ext cx="709613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充值明细</a:t>
            </a:r>
            <a:endParaRPr sz="135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5522" y="1475422"/>
            <a:ext cx="146209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1</a:t>
            </a:r>
            <a:endParaRPr sz="18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90738" y="1996820"/>
            <a:ext cx="4002881" cy="542925"/>
            <a:chOff x="2787650" y="2662427"/>
            <a:chExt cx="5337175" cy="723900"/>
          </a:xfrm>
        </p:grpSpPr>
        <p:pic>
          <p:nvPicPr>
            <p:cNvPr id="13" name="object 1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39440" y="2834639"/>
              <a:ext cx="4985004" cy="4892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05150" y="2800349"/>
              <a:ext cx="4953000" cy="457200"/>
            </a:xfrm>
            <a:custGeom>
              <a:avLst/>
              <a:gdLst/>
              <a:ahLst/>
              <a:cxnLst/>
              <a:rect l="l" t="t" r="r" b="b"/>
              <a:pathLst>
                <a:path w="4953000" h="457200">
                  <a:moveTo>
                    <a:pt x="48768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4876800" y="457200"/>
                  </a:lnTo>
                  <a:lnTo>
                    <a:pt x="4906440" y="451205"/>
                  </a:lnTo>
                  <a:lnTo>
                    <a:pt x="4930663" y="434863"/>
                  </a:lnTo>
                  <a:lnTo>
                    <a:pt x="4947005" y="410640"/>
                  </a:lnTo>
                  <a:lnTo>
                    <a:pt x="4953000" y="381000"/>
                  </a:lnTo>
                  <a:lnTo>
                    <a:pt x="4953000" y="76200"/>
                  </a:lnTo>
                  <a:lnTo>
                    <a:pt x="4947005" y="46559"/>
                  </a:lnTo>
                  <a:lnTo>
                    <a:pt x="4930663" y="22336"/>
                  </a:lnTo>
                  <a:lnTo>
                    <a:pt x="4906440" y="5994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105150" y="2800349"/>
              <a:ext cx="4953000" cy="457200"/>
            </a:xfrm>
            <a:custGeom>
              <a:avLst/>
              <a:gdLst/>
              <a:ahLst/>
              <a:cxnLst/>
              <a:rect l="l" t="t" r="r" b="b"/>
              <a:pathLst>
                <a:path w="49530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4876800" y="0"/>
                  </a:lnTo>
                  <a:lnTo>
                    <a:pt x="4906440" y="5994"/>
                  </a:lnTo>
                  <a:lnTo>
                    <a:pt x="4930663" y="22336"/>
                  </a:lnTo>
                  <a:lnTo>
                    <a:pt x="4947005" y="46559"/>
                  </a:lnTo>
                  <a:lnTo>
                    <a:pt x="4953000" y="76200"/>
                  </a:lnTo>
                  <a:lnTo>
                    <a:pt x="4953000" y="381000"/>
                  </a:lnTo>
                  <a:lnTo>
                    <a:pt x="4947005" y="410640"/>
                  </a:lnTo>
                  <a:lnTo>
                    <a:pt x="4930663" y="434863"/>
                  </a:lnTo>
                  <a:lnTo>
                    <a:pt x="4906440" y="451205"/>
                  </a:lnTo>
                  <a:lnTo>
                    <a:pt x="48768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0" y="2662427"/>
              <a:ext cx="723900" cy="7239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00350" y="268135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800350" y="268135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004024" y="2163794"/>
            <a:ext cx="53721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卡类型</a:t>
            </a:r>
            <a:endParaRPr sz="135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75522" y="2104358"/>
            <a:ext cx="146209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2</a:t>
            </a:r>
            <a:endParaRPr sz="18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90738" y="2625471"/>
            <a:ext cx="4002881" cy="542925"/>
            <a:chOff x="2787650" y="3500628"/>
            <a:chExt cx="5337175" cy="723900"/>
          </a:xfrm>
        </p:grpSpPr>
        <p:pic>
          <p:nvPicPr>
            <p:cNvPr id="22" name="object 22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39440" y="3672840"/>
              <a:ext cx="4985004" cy="48920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05150" y="3638550"/>
              <a:ext cx="4953000" cy="457200"/>
            </a:xfrm>
            <a:custGeom>
              <a:avLst/>
              <a:gdLst/>
              <a:ahLst/>
              <a:cxnLst/>
              <a:rect l="l" t="t" r="r" b="b"/>
              <a:pathLst>
                <a:path w="4953000" h="457200">
                  <a:moveTo>
                    <a:pt x="4876800" y="0"/>
                  </a:moveTo>
                  <a:lnTo>
                    <a:pt x="76200" y="0"/>
                  </a:lnTo>
                  <a:lnTo>
                    <a:pt x="46559" y="5994"/>
                  </a:lnTo>
                  <a:lnTo>
                    <a:pt x="22336" y="22336"/>
                  </a:lnTo>
                  <a:lnTo>
                    <a:pt x="5994" y="46559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0"/>
                  </a:lnTo>
                  <a:lnTo>
                    <a:pt x="22336" y="434863"/>
                  </a:lnTo>
                  <a:lnTo>
                    <a:pt x="46559" y="451205"/>
                  </a:lnTo>
                  <a:lnTo>
                    <a:pt x="76200" y="457200"/>
                  </a:lnTo>
                  <a:lnTo>
                    <a:pt x="4876800" y="457200"/>
                  </a:lnTo>
                  <a:lnTo>
                    <a:pt x="4906440" y="451205"/>
                  </a:lnTo>
                  <a:lnTo>
                    <a:pt x="4930663" y="434863"/>
                  </a:lnTo>
                  <a:lnTo>
                    <a:pt x="4947005" y="410640"/>
                  </a:lnTo>
                  <a:lnTo>
                    <a:pt x="4953000" y="381000"/>
                  </a:lnTo>
                  <a:lnTo>
                    <a:pt x="4953000" y="76200"/>
                  </a:lnTo>
                  <a:lnTo>
                    <a:pt x="4947005" y="46559"/>
                  </a:lnTo>
                  <a:lnTo>
                    <a:pt x="4930663" y="22336"/>
                  </a:lnTo>
                  <a:lnTo>
                    <a:pt x="4906440" y="5994"/>
                  </a:lnTo>
                  <a:lnTo>
                    <a:pt x="48768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105150" y="3638550"/>
              <a:ext cx="4953000" cy="457200"/>
            </a:xfrm>
            <a:custGeom>
              <a:avLst/>
              <a:gdLst/>
              <a:ahLst/>
              <a:cxnLst/>
              <a:rect l="l" t="t" r="r" b="b"/>
              <a:pathLst>
                <a:path w="4953000" h="457200">
                  <a:moveTo>
                    <a:pt x="0" y="76200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4876800" y="0"/>
                  </a:lnTo>
                  <a:lnTo>
                    <a:pt x="4906440" y="5994"/>
                  </a:lnTo>
                  <a:lnTo>
                    <a:pt x="4930663" y="22336"/>
                  </a:lnTo>
                  <a:lnTo>
                    <a:pt x="4947005" y="46559"/>
                  </a:lnTo>
                  <a:lnTo>
                    <a:pt x="4953000" y="76200"/>
                  </a:lnTo>
                  <a:lnTo>
                    <a:pt x="4953000" y="381000"/>
                  </a:lnTo>
                  <a:lnTo>
                    <a:pt x="4947005" y="410640"/>
                  </a:lnTo>
                  <a:lnTo>
                    <a:pt x="4930663" y="434863"/>
                  </a:lnTo>
                  <a:lnTo>
                    <a:pt x="4906440" y="451205"/>
                  </a:lnTo>
                  <a:lnTo>
                    <a:pt x="4876800" y="457200"/>
                  </a:lnTo>
                  <a:lnTo>
                    <a:pt x="76200" y="457200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1000"/>
                  </a:lnTo>
                  <a:lnTo>
                    <a:pt x="0" y="762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0" y="3500628"/>
              <a:ext cx="723900" cy="7239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00350" y="351942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800350" y="3519424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744278" y="2792406"/>
            <a:ext cx="1054894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门店规则设置</a:t>
            </a:r>
            <a:endParaRPr sz="135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75522" y="2732970"/>
            <a:ext cx="146685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3</a:t>
            </a:r>
            <a:endParaRPr sz="1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317004" y="3378946"/>
            <a:ext cx="3775234" cy="428625"/>
            <a:chOff x="3089338" y="4505261"/>
            <a:chExt cx="5033645" cy="57150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7916" y="4555235"/>
              <a:ext cx="4985004" cy="4876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6548" y="4579619"/>
              <a:ext cx="1031748" cy="49682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103626" y="4519548"/>
              <a:ext cx="4953000" cy="457200"/>
            </a:xfrm>
            <a:custGeom>
              <a:avLst/>
              <a:gdLst/>
              <a:ahLst/>
              <a:cxnLst/>
              <a:rect l="l" t="t" r="r" b="b"/>
              <a:pathLst>
                <a:path w="4953000" h="457200">
                  <a:moveTo>
                    <a:pt x="4876673" y="0"/>
                  </a:moveTo>
                  <a:lnTo>
                    <a:pt x="76200" y="0"/>
                  </a:lnTo>
                  <a:lnTo>
                    <a:pt x="46505" y="5996"/>
                  </a:lnTo>
                  <a:lnTo>
                    <a:pt x="22288" y="22351"/>
                  </a:lnTo>
                  <a:lnTo>
                    <a:pt x="5976" y="46612"/>
                  </a:lnTo>
                  <a:lnTo>
                    <a:pt x="0" y="76326"/>
                  </a:lnTo>
                  <a:lnTo>
                    <a:pt x="0" y="381000"/>
                  </a:lnTo>
                  <a:lnTo>
                    <a:pt x="5976" y="410694"/>
                  </a:lnTo>
                  <a:lnTo>
                    <a:pt x="22288" y="434911"/>
                  </a:lnTo>
                  <a:lnTo>
                    <a:pt x="46505" y="451223"/>
                  </a:lnTo>
                  <a:lnTo>
                    <a:pt x="76200" y="457200"/>
                  </a:lnTo>
                  <a:lnTo>
                    <a:pt x="4876673" y="457200"/>
                  </a:lnTo>
                  <a:lnTo>
                    <a:pt x="4906387" y="451223"/>
                  </a:lnTo>
                  <a:lnTo>
                    <a:pt x="4930648" y="434911"/>
                  </a:lnTo>
                  <a:lnTo>
                    <a:pt x="4947003" y="410694"/>
                  </a:lnTo>
                  <a:lnTo>
                    <a:pt x="4953000" y="381000"/>
                  </a:lnTo>
                  <a:lnTo>
                    <a:pt x="4953000" y="76326"/>
                  </a:lnTo>
                  <a:lnTo>
                    <a:pt x="4947003" y="46612"/>
                  </a:lnTo>
                  <a:lnTo>
                    <a:pt x="4930648" y="22351"/>
                  </a:lnTo>
                  <a:lnTo>
                    <a:pt x="4906387" y="5996"/>
                  </a:lnTo>
                  <a:lnTo>
                    <a:pt x="4876673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103626" y="4519548"/>
              <a:ext cx="4953000" cy="457200"/>
            </a:xfrm>
            <a:custGeom>
              <a:avLst/>
              <a:gdLst/>
              <a:ahLst/>
              <a:cxnLst/>
              <a:rect l="l" t="t" r="r" b="b"/>
              <a:pathLst>
                <a:path w="4953000" h="457200">
                  <a:moveTo>
                    <a:pt x="0" y="76326"/>
                  </a:moveTo>
                  <a:lnTo>
                    <a:pt x="5976" y="46612"/>
                  </a:lnTo>
                  <a:lnTo>
                    <a:pt x="22288" y="22351"/>
                  </a:lnTo>
                  <a:lnTo>
                    <a:pt x="46505" y="5996"/>
                  </a:lnTo>
                  <a:lnTo>
                    <a:pt x="76200" y="0"/>
                  </a:lnTo>
                  <a:lnTo>
                    <a:pt x="4876673" y="0"/>
                  </a:lnTo>
                  <a:lnTo>
                    <a:pt x="4906387" y="5996"/>
                  </a:lnTo>
                  <a:lnTo>
                    <a:pt x="4930648" y="22351"/>
                  </a:lnTo>
                  <a:lnTo>
                    <a:pt x="4947003" y="46612"/>
                  </a:lnTo>
                  <a:lnTo>
                    <a:pt x="4953000" y="76326"/>
                  </a:lnTo>
                  <a:lnTo>
                    <a:pt x="4953000" y="381000"/>
                  </a:lnTo>
                  <a:lnTo>
                    <a:pt x="4947003" y="410694"/>
                  </a:lnTo>
                  <a:lnTo>
                    <a:pt x="4930648" y="434911"/>
                  </a:lnTo>
                  <a:lnTo>
                    <a:pt x="4906387" y="451223"/>
                  </a:lnTo>
                  <a:lnTo>
                    <a:pt x="4876673" y="457200"/>
                  </a:lnTo>
                  <a:lnTo>
                    <a:pt x="76200" y="457200"/>
                  </a:lnTo>
                  <a:lnTo>
                    <a:pt x="46505" y="451223"/>
                  </a:lnTo>
                  <a:lnTo>
                    <a:pt x="22288" y="434911"/>
                  </a:lnTo>
                  <a:lnTo>
                    <a:pt x="5976" y="410694"/>
                  </a:lnTo>
                  <a:lnTo>
                    <a:pt x="0" y="381000"/>
                  </a:lnTo>
                  <a:lnTo>
                    <a:pt x="0" y="7632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916489" y="3445954"/>
            <a:ext cx="537210" cy="2171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实体卡</a:t>
            </a:r>
            <a:endParaRPr sz="1350" b="1" dirty="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089595" y="3286125"/>
            <a:ext cx="595313" cy="542925"/>
            <a:chOff x="2786126" y="4381500"/>
            <a:chExt cx="793750" cy="72390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5976" y="4381500"/>
              <a:ext cx="723900" cy="72390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798826" y="440055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0" y="342900"/>
                  </a:lnTo>
                  <a:lnTo>
                    <a:pt x="342900" y="685800"/>
                  </a:lnTo>
                  <a:lnTo>
                    <a:pt x="685800" y="3429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798826" y="4400550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42900" y="0"/>
                  </a:lnTo>
                  <a:lnTo>
                    <a:pt x="685800" y="342900"/>
                  </a:lnTo>
                  <a:lnTo>
                    <a:pt x="342900" y="685800"/>
                  </a:lnTo>
                  <a:lnTo>
                    <a:pt x="0" y="3429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274188" y="3394138"/>
            <a:ext cx="146209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4</a:t>
            </a:r>
            <a:endParaRPr sz="1800" b="1" spc="-5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6877" y="1928029"/>
            <a:ext cx="4432935" cy="94678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【实体卡列表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手机扫描绑定实体卡的二维码出错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原因：该手机已经绑定了新增卡类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型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的卡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所以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不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能再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绑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定实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体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卡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429917" y="828675"/>
            <a:ext cx="2436019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/>
          <p:cNvSpPr>
            <a:spLocks noChangeArrowheads="1"/>
          </p:cNvSpPr>
          <p:nvPr/>
        </p:nvSpPr>
        <p:spPr bwMode="auto">
          <a:xfrm>
            <a:off x="1780234" y="2075729"/>
            <a:ext cx="4967856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defTabSz="456565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Roboto Th" pitchFamily="2" charset="0"/>
              </a:rPr>
              <a:t>THANKS</a:t>
            </a:r>
            <a:endParaRPr lang="en-US" altLang="zh-CN" sz="4800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Roboto Th" pitchFamily="2" charset="0"/>
            </a:endParaRPr>
          </a:p>
        </p:txBody>
      </p:sp>
      <p:sp>
        <p:nvSpPr>
          <p:cNvPr id="2" name="TextBox 7"/>
          <p:cNvSpPr>
            <a:spLocks noChangeArrowheads="1"/>
          </p:cNvSpPr>
          <p:nvPr/>
        </p:nvSpPr>
        <p:spPr bwMode="auto">
          <a:xfrm>
            <a:off x="1883250" y="3029108"/>
            <a:ext cx="6241152" cy="127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p>
            <a:pPr defTabSz="456565">
              <a:lnSpc>
                <a:spcPct val="17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珠海赋佳合利科技有限公司</a:t>
            </a:r>
            <a:endParaRPr lang="zh-CN" altLang="en-US" b="1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官方网址：https://www.fupay.org/index.html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联系方式：</a:t>
            </a:r>
            <a:r>
              <a:rPr lang="en-US" altLang="zh-CN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400-027-0899</a:t>
            </a:r>
            <a:endParaRPr lang="en-US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</a:endParaRPr>
          </a:p>
          <a:p>
            <a:pPr defTabSz="456565">
              <a:lnSpc>
                <a:spcPct val="140000"/>
              </a:lnSpc>
            </a:pPr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微软雅黑 Light" panose="020B0502040204020203" pitchFamily="34" charset="-122"/>
                <a:sym typeface="+mn-ea"/>
              </a:rPr>
              <a:t>地址：武汉市青山区和平大道钰龙时代中心25楼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349"/>
            <a:ext cx="2429828" cy="701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/>
              <a:t>会员充</a:t>
            </a:r>
            <a:r>
              <a:rPr sz="2250" spc="-5" dirty="0"/>
              <a:t>值-</a:t>
            </a:r>
            <a:r>
              <a:rPr sz="2250" dirty="0"/>
              <a:t>充值明细</a:t>
            </a:r>
            <a:endParaRPr sz="225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64356"/>
            <a:ext cx="9144000" cy="32504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630" y="4099560"/>
            <a:ext cx="8968740" cy="285115"/>
          </a:xfrm>
          <a:prstGeom prst="rect">
            <a:avLst/>
          </a:prstGeom>
        </p:spPr>
        <p:txBody>
          <a:bodyPr vert="horz" wrap="square" lIns="0" tIns="27145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5"/>
              </a:spcBef>
            </a:pP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根据会员昵称或者手机号搜索在某一个时间段的（账户充值，账户消费，充值赠送，关注赠送，收银员激 励，手工调账）等操作明细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7795" y="577215"/>
            <a:ext cx="7966710" cy="946150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设计初衷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：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对于大型连锁商户，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想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实现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会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员的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单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门店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充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值，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但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充值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余额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同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时又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能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在指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定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的一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家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或者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多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家门</a:t>
            </a:r>
            <a:r>
              <a:rPr sz="1000" spc="2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店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使用</a:t>
            </a:r>
            <a:endParaRPr sz="10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b="1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实现功能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：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会员拥有多张卡，设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置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分别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适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用的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门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店，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每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张卡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适用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门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店是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互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斥的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充值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两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张卡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时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，第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二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次充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值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前面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一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张卡</a:t>
            </a:r>
            <a:r>
              <a:rPr sz="10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的</a:t>
            </a:r>
            <a:r>
              <a:rPr sz="10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余额</a:t>
            </a:r>
            <a:r>
              <a:rPr sz="1000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不会清零。</a:t>
            </a:r>
            <a:endParaRPr sz="10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1864519"/>
            <a:ext cx="9144000" cy="26789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7921" y="577325"/>
            <a:ext cx="1226344" cy="638175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【默认卡类型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在线充值规则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0289" y="641033"/>
            <a:ext cx="9043988" cy="3826669"/>
            <a:chOff x="133719" y="854710"/>
            <a:chExt cx="12058650" cy="510222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3719" y="1857375"/>
              <a:ext cx="6980180" cy="304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7039" y="3813670"/>
              <a:ext cx="6664959" cy="21428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6757" y="4086275"/>
              <a:ext cx="3609467" cy="3809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4863" y="854710"/>
              <a:ext cx="4019041" cy="1314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" y="125349"/>
            <a:ext cx="2144078" cy="7016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/>
              <a:t>会员充</a:t>
            </a:r>
            <a:r>
              <a:rPr sz="2250" spc="-5" dirty="0"/>
              <a:t>值-</a:t>
            </a:r>
            <a:r>
              <a:rPr sz="2250" dirty="0"/>
              <a:t>卡类型</a:t>
            </a:r>
            <a:endParaRPr sz="2250"/>
          </a:p>
        </p:txBody>
      </p:sp>
      <p:sp>
        <p:nvSpPr>
          <p:cNvPr id="3" name="object 3"/>
          <p:cNvSpPr txBox="1"/>
          <p:nvPr/>
        </p:nvSpPr>
        <p:spPr>
          <a:xfrm>
            <a:off x="493852" y="1998836"/>
            <a:ext cx="1539240" cy="1192530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【默认卡类型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“在线充值规则”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进入商家对应的公众号 显示如右图所示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78685" y="2316956"/>
            <a:ext cx="404813" cy="320040"/>
            <a:chOff x="7304913" y="3089275"/>
            <a:chExt cx="539750" cy="426720"/>
          </a:xfrm>
        </p:grpSpPr>
        <p:sp>
          <p:nvSpPr>
            <p:cNvPr id="5" name="object 5"/>
            <p:cNvSpPr/>
            <p:nvPr/>
          </p:nvSpPr>
          <p:spPr>
            <a:xfrm>
              <a:off x="7311263" y="3095625"/>
              <a:ext cx="527050" cy="414020"/>
            </a:xfrm>
            <a:custGeom>
              <a:avLst/>
              <a:gdLst/>
              <a:ahLst/>
              <a:cxnLst/>
              <a:rect l="l" t="t" r="r" b="b"/>
              <a:pathLst>
                <a:path w="527050" h="414020">
                  <a:moveTo>
                    <a:pt x="320039" y="0"/>
                  </a:moveTo>
                  <a:lnTo>
                    <a:pt x="320039" y="103377"/>
                  </a:lnTo>
                  <a:lnTo>
                    <a:pt x="0" y="103377"/>
                  </a:lnTo>
                  <a:lnTo>
                    <a:pt x="0" y="310261"/>
                  </a:lnTo>
                  <a:lnTo>
                    <a:pt x="320039" y="310261"/>
                  </a:lnTo>
                  <a:lnTo>
                    <a:pt x="320039" y="413638"/>
                  </a:lnTo>
                  <a:lnTo>
                    <a:pt x="526922" y="206883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" name="object 6"/>
            <p:cNvSpPr/>
            <p:nvPr/>
          </p:nvSpPr>
          <p:spPr>
            <a:xfrm>
              <a:off x="7311263" y="3095625"/>
              <a:ext cx="527050" cy="414020"/>
            </a:xfrm>
            <a:custGeom>
              <a:avLst/>
              <a:gdLst/>
              <a:ahLst/>
              <a:cxnLst/>
              <a:rect l="l" t="t" r="r" b="b"/>
              <a:pathLst>
                <a:path w="527050" h="414020">
                  <a:moveTo>
                    <a:pt x="0" y="103377"/>
                  </a:moveTo>
                  <a:lnTo>
                    <a:pt x="320039" y="103377"/>
                  </a:lnTo>
                  <a:lnTo>
                    <a:pt x="320039" y="0"/>
                  </a:lnTo>
                  <a:lnTo>
                    <a:pt x="526922" y="206883"/>
                  </a:lnTo>
                  <a:lnTo>
                    <a:pt x="320039" y="413638"/>
                  </a:lnTo>
                  <a:lnTo>
                    <a:pt x="320039" y="310261"/>
                  </a:lnTo>
                  <a:lnTo>
                    <a:pt x="0" y="310261"/>
                  </a:lnTo>
                  <a:lnTo>
                    <a:pt x="0" y="103377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942052" y="0"/>
            <a:ext cx="6928485" cy="4535329"/>
            <a:chOff x="2589402" y="0"/>
            <a:chExt cx="9237980" cy="6047105"/>
          </a:xfrm>
        </p:grpSpPr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498595" y="0"/>
              <a:ext cx="3595370" cy="604683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8568" y="0"/>
              <a:ext cx="3718559" cy="60468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95752" y="3095625"/>
              <a:ext cx="605155" cy="407670"/>
            </a:xfrm>
            <a:custGeom>
              <a:avLst/>
              <a:gdLst/>
              <a:ahLst/>
              <a:cxnLst/>
              <a:rect l="l" t="t" r="r" b="b"/>
              <a:pathLst>
                <a:path w="605155" h="407670">
                  <a:moveTo>
                    <a:pt x="400939" y="0"/>
                  </a:moveTo>
                  <a:lnTo>
                    <a:pt x="400939" y="101853"/>
                  </a:lnTo>
                  <a:lnTo>
                    <a:pt x="0" y="101853"/>
                  </a:lnTo>
                  <a:lnTo>
                    <a:pt x="0" y="305562"/>
                  </a:lnTo>
                  <a:lnTo>
                    <a:pt x="400939" y="305562"/>
                  </a:lnTo>
                  <a:lnTo>
                    <a:pt x="400939" y="407288"/>
                  </a:lnTo>
                  <a:lnTo>
                    <a:pt x="604647" y="203708"/>
                  </a:lnTo>
                  <a:lnTo>
                    <a:pt x="40093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5752" y="3095625"/>
              <a:ext cx="605155" cy="407670"/>
            </a:xfrm>
            <a:custGeom>
              <a:avLst/>
              <a:gdLst/>
              <a:ahLst/>
              <a:cxnLst/>
              <a:rect l="l" t="t" r="r" b="b"/>
              <a:pathLst>
                <a:path w="605155" h="407670">
                  <a:moveTo>
                    <a:pt x="0" y="101853"/>
                  </a:moveTo>
                  <a:lnTo>
                    <a:pt x="400939" y="101853"/>
                  </a:lnTo>
                  <a:lnTo>
                    <a:pt x="400939" y="0"/>
                  </a:lnTo>
                  <a:lnTo>
                    <a:pt x="604647" y="203708"/>
                  </a:lnTo>
                  <a:lnTo>
                    <a:pt x="400939" y="407288"/>
                  </a:lnTo>
                  <a:lnTo>
                    <a:pt x="400939" y="305562"/>
                  </a:lnTo>
                  <a:lnTo>
                    <a:pt x="0" y="305562"/>
                  </a:lnTo>
                  <a:lnTo>
                    <a:pt x="0" y="101853"/>
                  </a:lnTo>
                  <a:close/>
                </a:path>
              </a:pathLst>
            </a:custGeom>
            <a:ln w="127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1885" y="1940989"/>
            <a:ext cx="5292858" cy="186427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9144000" cy="564356"/>
          </a:xfrm>
          <a:custGeom>
            <a:avLst/>
            <a:gdLst/>
            <a:ahLst/>
            <a:cxnLst/>
            <a:rect l="l" t="t" r="r" b="b"/>
            <a:pathLst>
              <a:path w="12192000" h="752475">
                <a:moveTo>
                  <a:pt x="12192000" y="0"/>
                </a:moveTo>
                <a:lnTo>
                  <a:pt x="0" y="0"/>
                </a:lnTo>
                <a:lnTo>
                  <a:pt x="0" y="752475"/>
                </a:lnTo>
                <a:lnTo>
                  <a:pt x="12192000" y="75247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1465" y="125095"/>
            <a:ext cx="2473325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>
                <a:ea typeface="微软雅黑" panose="020B0503020204020204" charset="-122"/>
              </a:rPr>
              <a:t>会员充</a:t>
            </a:r>
            <a:r>
              <a:rPr sz="2250" spc="-5" dirty="0">
                <a:ea typeface="微软雅黑" panose="020B0503020204020204" charset="-122"/>
              </a:rPr>
              <a:t>值-</a:t>
            </a:r>
            <a:r>
              <a:rPr sz="2250" dirty="0">
                <a:ea typeface="微软雅黑" panose="020B0503020204020204" charset="-122"/>
              </a:rPr>
              <a:t>卡类型</a:t>
            </a:r>
            <a:endParaRPr sz="2250">
              <a:ea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921" y="577325"/>
            <a:ext cx="3671411" cy="638175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【默认卡类型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支付页充值规则（被扫弹出会员详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情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，点</a:t>
            </a:r>
            <a:r>
              <a:rPr sz="1200" spc="10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击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【充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值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】）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24333" y="1353083"/>
            <a:ext cx="5719763" cy="3790474"/>
            <a:chOff x="4565777" y="1804111"/>
            <a:chExt cx="7626350" cy="50539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5777" y="1804111"/>
              <a:ext cx="6800850" cy="40987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5750" y="3246625"/>
              <a:ext cx="4286249" cy="36113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1885" y="1940989"/>
            <a:ext cx="5292858" cy="186427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9144000" cy="564356"/>
          </a:xfrm>
          <a:custGeom>
            <a:avLst/>
            <a:gdLst/>
            <a:ahLst/>
            <a:cxnLst/>
            <a:rect l="l" t="t" r="r" b="b"/>
            <a:pathLst>
              <a:path w="12192000" h="752475">
                <a:moveTo>
                  <a:pt x="12192000" y="0"/>
                </a:moveTo>
                <a:lnTo>
                  <a:pt x="0" y="0"/>
                </a:lnTo>
                <a:lnTo>
                  <a:pt x="0" y="752475"/>
                </a:lnTo>
                <a:lnTo>
                  <a:pt x="12192000" y="75247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1465" y="125095"/>
            <a:ext cx="256921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>
                <a:ea typeface="微软雅黑" panose="020B0503020204020204" charset="-122"/>
              </a:rPr>
              <a:t>会员充</a:t>
            </a:r>
            <a:r>
              <a:rPr sz="2250" spc="-5" dirty="0">
                <a:ea typeface="微软雅黑" panose="020B0503020204020204" charset="-122"/>
              </a:rPr>
              <a:t>值-</a:t>
            </a:r>
            <a:r>
              <a:rPr sz="2250" dirty="0">
                <a:ea typeface="微软雅黑" panose="020B0503020204020204" charset="-122"/>
              </a:rPr>
              <a:t>卡类型</a:t>
            </a:r>
            <a:endParaRPr sz="2250">
              <a:ea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921" y="577325"/>
            <a:ext cx="5500211" cy="1192530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【默认卡类型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4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支付页充值规则：会员卡余额不足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时候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并且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小于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值金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额+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赠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送金额+ 卡余额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付款的时候会自动弹出引导充值对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话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框（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扫）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0352" y="0"/>
            <a:ext cx="3039332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51885" y="2024333"/>
            <a:ext cx="5292858" cy="186427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9144000" cy="564356"/>
          </a:xfrm>
          <a:custGeom>
            <a:avLst/>
            <a:gdLst/>
            <a:ahLst/>
            <a:cxnLst/>
            <a:rect l="l" t="t" r="r" b="b"/>
            <a:pathLst>
              <a:path w="12192000" h="752475">
                <a:moveTo>
                  <a:pt x="12192000" y="0"/>
                </a:moveTo>
                <a:lnTo>
                  <a:pt x="0" y="0"/>
                </a:lnTo>
                <a:lnTo>
                  <a:pt x="0" y="752475"/>
                </a:lnTo>
                <a:lnTo>
                  <a:pt x="12192000" y="752475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1465" y="125095"/>
            <a:ext cx="2259330" cy="355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>
                <a:ea typeface="微软雅黑" panose="020B0503020204020204" charset="-122"/>
              </a:rPr>
              <a:t>会员充</a:t>
            </a:r>
            <a:r>
              <a:rPr sz="2250" spc="-5" dirty="0">
                <a:ea typeface="微软雅黑" panose="020B0503020204020204" charset="-122"/>
              </a:rPr>
              <a:t>值-</a:t>
            </a:r>
            <a:r>
              <a:rPr sz="2250" dirty="0">
                <a:ea typeface="微软雅黑" panose="020B0503020204020204" charset="-122"/>
              </a:rPr>
              <a:t>卡类型</a:t>
            </a:r>
            <a:endParaRPr sz="2250">
              <a:ea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921" y="577325"/>
            <a:ext cx="5500211" cy="1192530"/>
          </a:xfrm>
          <a:prstGeom prst="rect">
            <a:avLst/>
          </a:prstGeom>
        </p:spPr>
        <p:txBody>
          <a:bodyPr vert="horz" wrap="square" lIns="0" tIns="117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35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【默认卡类型</a:t>
            </a:r>
            <a:r>
              <a:rPr sz="135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endParaRPr sz="135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45"/>
              </a:spcBef>
            </a:pP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支付页充值规则：会员卡余额不足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时候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并且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款金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小于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充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值金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额+</a:t>
            </a:r>
            <a:r>
              <a:rPr sz="1200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赠</a:t>
            </a:r>
            <a:r>
              <a:rPr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送金额+ 卡余额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付款的时候会自动弹出引导充值对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话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框（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餐小</a:t>
            </a:r>
            <a:r>
              <a: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200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序）</a:t>
            </a:r>
            <a:endParaRPr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7598" y="513502"/>
            <a:ext cx="2414588" cy="401478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ISPRING_PRESENTATION_TITLE" val="1116"/>
</p:tagLst>
</file>

<file path=ppt/theme/theme1.xml><?xml version="1.0" encoding="utf-8"?>
<a:theme xmlns:a="http://schemas.openxmlformats.org/drawingml/2006/main" name="自定义设计版式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33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>
              <a:shade val="50000"/>
            </a:schemeClr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1630</Words>
  <Application>WPS 演示</Application>
  <PresentationFormat>全屏显示(16:9)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微软雅黑 Light</vt:lpstr>
      <vt:lpstr>黑体</vt:lpstr>
      <vt:lpstr>庞门正道标题体</vt:lpstr>
      <vt:lpstr>Calibri</vt:lpstr>
      <vt:lpstr>Roboto Th</vt:lpstr>
      <vt:lpstr>等线</vt:lpstr>
      <vt:lpstr>微软雅黑</vt:lpstr>
      <vt:lpstr>Arial Unicode MS</vt:lpstr>
      <vt:lpstr>Roboto</vt:lpstr>
      <vt:lpstr>Arial</vt:lpstr>
      <vt:lpstr>等线 Light</vt:lpstr>
      <vt:lpstr>自定义设计版式</vt:lpstr>
      <vt:lpstr>PowerPoint 演示文稿</vt:lpstr>
      <vt:lpstr>会员充值</vt:lpstr>
      <vt:lpstr>会员充值-充值明细</vt:lpstr>
      <vt:lpstr>会员充值-卡类型</vt:lpstr>
      <vt:lpstr>会员充值-卡类型</vt:lpstr>
      <vt:lpstr>会员充值-卡类型</vt:lpstr>
      <vt:lpstr>会员充值-卡类型</vt:lpstr>
      <vt:lpstr>会员充值-卡类型</vt:lpstr>
      <vt:lpstr>会员充值-卡类型</vt:lpstr>
      <vt:lpstr>会员充值-卡类型</vt:lpstr>
      <vt:lpstr>会员充值-卡类型</vt:lpstr>
      <vt:lpstr>会员充值-卡类型</vt:lpstr>
      <vt:lpstr>会员充值-卡类型</vt:lpstr>
      <vt:lpstr>会员充值-卡类型</vt:lpstr>
      <vt:lpstr>会员充值-卡类型</vt:lpstr>
      <vt:lpstr>会员充值-门店规则设置</vt:lpstr>
      <vt:lpstr>会员充值-实体卡</vt:lpstr>
      <vt:lpstr>会员充值-实体卡</vt:lpstr>
      <vt:lpstr>会员充值-实体卡</vt:lpstr>
      <vt:lpstr>会员充值-实体卡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1116</dc:title>
  <dc:creator>二月设计</dc:creator>
  <cp:lastModifiedBy>技术小助手-庄颜</cp:lastModifiedBy>
  <cp:revision>3025</cp:revision>
  <dcterms:created xsi:type="dcterms:W3CDTF">2014-11-26T08:06:00Z</dcterms:created>
  <dcterms:modified xsi:type="dcterms:W3CDTF">2020-06-08T10:12:18Z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