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298" r:id="rId28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189FF"/>
    <a:srgbClr val="00B5FF"/>
    <a:srgbClr val="01C5FF"/>
    <a:srgbClr val="0099FF"/>
    <a:srgbClr val="0CB6FF"/>
    <a:srgbClr val="FF3300"/>
    <a:srgbClr val="0000CC"/>
    <a:srgbClr val="FFFFFF"/>
    <a:srgbClr val="F34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434" autoAdjust="0"/>
  </p:normalViewPr>
  <p:slideViewPr>
    <p:cSldViewPr snapToGrid="0">
      <p:cViewPr varScale="1">
        <p:scale>
          <a:sx n="107" d="100"/>
          <a:sy n="107" d="100"/>
        </p:scale>
        <p:origin x="773" y="82"/>
      </p:cViewPr>
      <p:guideLst>
        <p:guide orient="horz" pos="2217"/>
        <p:guide pos="3829"/>
        <p:guide pos="503"/>
        <p:guide pos="7152"/>
        <p:guide orient="horz" pos="1659"/>
        <p:guide pos="2880"/>
        <p:guide pos="432"/>
        <p:guide pos="54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28650" y="906145"/>
            <a:ext cx="7886700" cy="378534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19225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10265" y="227479"/>
            <a:ext cx="64053" cy="438149"/>
          </a:xfrm>
          <a:prstGeom prst="rect">
            <a:avLst/>
          </a:prstGeom>
          <a:gradFill>
            <a:gsLst>
              <a:gs pos="0">
                <a:srgbClr val="0688D0"/>
              </a:gs>
              <a:gs pos="75000">
                <a:srgbClr val="0CB6FF"/>
              </a:gs>
              <a:gs pos="39000">
                <a:srgbClr val="00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1470" y="1974018"/>
            <a:ext cx="6941058" cy="520065"/>
          </a:xfrm>
        </p:spPr>
        <p:txBody>
          <a:bodyPr lIns="0" tIns="0" rIns="0" bIns="0"/>
          <a:lstStyle>
            <a:lvl1pPr>
              <a:defRPr sz="3265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0140" y="1059656"/>
            <a:ext cx="5383720" cy="1730216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1470" y="1974018"/>
            <a:ext cx="6941058" cy="520065"/>
          </a:xfrm>
        </p:spPr>
        <p:txBody>
          <a:bodyPr lIns="0" tIns="0" rIns="0" bIns="0"/>
          <a:lstStyle>
            <a:lvl1pPr>
              <a:defRPr sz="3265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2" name="组合 1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9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2930"/>
            <a:ext cx="6858000" cy="77197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单击此处编辑主标题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6865"/>
            <a:ext cx="6858000" cy="337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152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15503" y="4868861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445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: 圆角 25"/>
          <p:cNvSpPr/>
          <p:nvPr userDrawn="1"/>
        </p:nvSpPr>
        <p:spPr>
          <a:xfrm>
            <a:off x="4167702" y="954722"/>
            <a:ext cx="1134745" cy="1082675"/>
          </a:xfrm>
          <a:prstGeom prst="roundRect">
            <a:avLst/>
          </a:prstGeom>
          <a:gradFill>
            <a:gsLst>
              <a:gs pos="0">
                <a:srgbClr val="0CB6FF"/>
              </a:gs>
              <a:gs pos="100000">
                <a:srgbClr val="0099FF">
                  <a:lumMod val="65000"/>
                  <a:lumOff val="3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2473" y="2571796"/>
            <a:ext cx="5500047" cy="609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2pPr>
          </a:lstStyle>
          <a:p>
            <a:pPr lvl="0"/>
            <a:r>
              <a:rPr lang="zh-CN" altLang="en-US" dirty="0"/>
              <a:t>单击此处编辑章节标题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hyperlink" Target="https://sp.fuioupay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951831"/>
            <a:ext cx="6858000" cy="771973"/>
          </a:xfrm>
        </p:spPr>
        <p:txBody>
          <a:bodyPr/>
          <a:lstStyle/>
          <a:p>
            <a:r>
              <a:rPr lang="en-US" altLang="zh-CN" dirty="0"/>
              <a:t>FU+</a:t>
            </a:r>
            <a:r>
              <a:rPr lang="zh-CN" altLang="en-US" dirty="0"/>
              <a:t>门店收款功能</a:t>
            </a:r>
            <a:r>
              <a:rPr lang="zh-CN" altLang="en-US" dirty="0"/>
              <a:t>介绍</a:t>
            </a:r>
            <a:endParaRPr lang="zh-CN" altLang="en-US" dirty="0"/>
          </a:p>
        </p:txBody>
      </p:sp>
      <p:sp>
        <p:nvSpPr>
          <p:cNvPr id="4" name="矩形: 圆角 5"/>
          <p:cNvSpPr/>
          <p:nvPr/>
        </p:nvSpPr>
        <p:spPr>
          <a:xfrm>
            <a:off x="3821430" y="3243263"/>
            <a:ext cx="1501140" cy="2963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5FF">
                  <a:lumMod val="45000"/>
                  <a:lumOff val="55000"/>
                </a:srgbClr>
              </a:gs>
              <a:gs pos="100000">
                <a:srgbClr val="0CB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2020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如何新增门店收款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24" y="3451002"/>
            <a:ext cx="4356259" cy="1139190"/>
          </a:xfrm>
          <a:prstGeom prst="rect">
            <a:avLst/>
          </a:prstGeom>
        </p:spPr>
        <p:txBody>
          <a:bodyPr vert="horz" wrap="square" lIns="0" tIns="78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9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代绑卡：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选择要收款的门店</a:t>
            </a:r>
            <a:r>
              <a:rPr sz="9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新增门店扣款卡号（也可以用现有卡号</a:t>
            </a:r>
            <a:r>
              <a:rPr sz="900" spc="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输入扣款门店卡号</a:t>
            </a:r>
            <a:r>
              <a:rPr sz="900" spc="-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支持所有银行</a:t>
            </a:r>
            <a:r>
              <a:rPr sz="900" spc="-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姓名</a:t>
            </a:r>
            <a:r>
              <a:rPr sz="9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身份证号</a:t>
            </a:r>
            <a:r>
              <a:rPr sz="9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手机号 </a:t>
            </a: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手机验证码（被扣款商户手机上接收到的验证码）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务必确认姓名，身份证号和手机号跟银行预留信息一致</a:t>
            </a:r>
            <a:endParaRPr sz="9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38644" y="564641"/>
            <a:ext cx="1675637" cy="30140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6927247" y="2561463"/>
            <a:ext cx="511969" cy="371475"/>
          </a:xfrm>
          <a:custGeom>
            <a:avLst/>
            <a:gdLst/>
            <a:ahLst/>
            <a:cxnLst/>
            <a:rect l="l" t="t" r="r" b="b"/>
            <a:pathLst>
              <a:path w="682625" h="495300">
                <a:moveTo>
                  <a:pt x="661714" y="14769"/>
                </a:moveTo>
                <a:lnTo>
                  <a:pt x="648987" y="16001"/>
                </a:lnTo>
                <a:lnTo>
                  <a:pt x="0" y="484885"/>
                </a:lnTo>
                <a:lnTo>
                  <a:pt x="7366" y="495172"/>
                </a:lnTo>
                <a:lnTo>
                  <a:pt x="656683" y="26139"/>
                </a:lnTo>
                <a:lnTo>
                  <a:pt x="661714" y="14769"/>
                </a:lnTo>
                <a:close/>
              </a:path>
              <a:path w="682625" h="495300">
                <a:moveTo>
                  <a:pt x="681160" y="2158"/>
                </a:moveTo>
                <a:lnTo>
                  <a:pt x="668147" y="2158"/>
                </a:lnTo>
                <a:lnTo>
                  <a:pt x="675640" y="12445"/>
                </a:lnTo>
                <a:lnTo>
                  <a:pt x="656683" y="26139"/>
                </a:lnTo>
                <a:lnTo>
                  <a:pt x="630427" y="85470"/>
                </a:lnTo>
                <a:lnTo>
                  <a:pt x="628903" y="88645"/>
                </a:lnTo>
                <a:lnTo>
                  <a:pt x="630427" y="92455"/>
                </a:lnTo>
                <a:lnTo>
                  <a:pt x="636777" y="95250"/>
                </a:lnTo>
                <a:lnTo>
                  <a:pt x="640588" y="93852"/>
                </a:lnTo>
                <a:lnTo>
                  <a:pt x="641985" y="90550"/>
                </a:lnTo>
                <a:lnTo>
                  <a:pt x="681160" y="2158"/>
                </a:lnTo>
                <a:close/>
              </a:path>
              <a:path w="682625" h="495300">
                <a:moveTo>
                  <a:pt x="670089" y="4825"/>
                </a:moveTo>
                <a:lnTo>
                  <a:pt x="666115" y="4825"/>
                </a:lnTo>
                <a:lnTo>
                  <a:pt x="672592" y="13715"/>
                </a:lnTo>
                <a:lnTo>
                  <a:pt x="661714" y="14769"/>
                </a:lnTo>
                <a:lnTo>
                  <a:pt x="656683" y="26139"/>
                </a:lnTo>
                <a:lnTo>
                  <a:pt x="675640" y="12445"/>
                </a:lnTo>
                <a:lnTo>
                  <a:pt x="670089" y="4825"/>
                </a:lnTo>
                <a:close/>
              </a:path>
              <a:path w="682625" h="495300">
                <a:moveTo>
                  <a:pt x="682117" y="0"/>
                </a:moveTo>
                <a:lnTo>
                  <a:pt x="583438" y="9651"/>
                </a:lnTo>
                <a:lnTo>
                  <a:pt x="580009" y="10032"/>
                </a:lnTo>
                <a:lnTo>
                  <a:pt x="577469" y="13080"/>
                </a:lnTo>
                <a:lnTo>
                  <a:pt x="577850" y="16510"/>
                </a:lnTo>
                <a:lnTo>
                  <a:pt x="578103" y="20065"/>
                </a:lnTo>
                <a:lnTo>
                  <a:pt x="581278" y="22605"/>
                </a:lnTo>
                <a:lnTo>
                  <a:pt x="584707" y="22225"/>
                </a:lnTo>
                <a:lnTo>
                  <a:pt x="648987" y="16001"/>
                </a:lnTo>
                <a:lnTo>
                  <a:pt x="668147" y="2158"/>
                </a:lnTo>
                <a:lnTo>
                  <a:pt x="681160" y="2158"/>
                </a:lnTo>
                <a:lnTo>
                  <a:pt x="682117" y="0"/>
                </a:lnTo>
                <a:close/>
              </a:path>
              <a:path w="682625" h="495300">
                <a:moveTo>
                  <a:pt x="668147" y="2158"/>
                </a:moveTo>
                <a:lnTo>
                  <a:pt x="648987" y="16001"/>
                </a:lnTo>
                <a:lnTo>
                  <a:pt x="661714" y="14769"/>
                </a:lnTo>
                <a:lnTo>
                  <a:pt x="666115" y="4825"/>
                </a:lnTo>
                <a:lnTo>
                  <a:pt x="670089" y="4825"/>
                </a:lnTo>
                <a:lnTo>
                  <a:pt x="668147" y="2158"/>
                </a:lnTo>
                <a:close/>
              </a:path>
              <a:path w="682625" h="495300">
                <a:moveTo>
                  <a:pt x="666115" y="4825"/>
                </a:moveTo>
                <a:lnTo>
                  <a:pt x="661714" y="14769"/>
                </a:lnTo>
                <a:lnTo>
                  <a:pt x="672592" y="13715"/>
                </a:lnTo>
                <a:lnTo>
                  <a:pt x="666115" y="48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3927348" y="524637"/>
            <a:ext cx="2971799" cy="317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/>
          <p:nvPr/>
        </p:nvSpPr>
        <p:spPr>
          <a:xfrm>
            <a:off x="128015" y="886968"/>
            <a:ext cx="3710178" cy="2297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如何新增门店收款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10" y="3124200"/>
            <a:ext cx="2309495" cy="16014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9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自助绑卡：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选择要收款的门店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新增卡号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自助绑卡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点击【绑卡】弹出绑定二维码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发送二维码给代扣款商户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6，商户扫一扫手机自助绑定扣款卡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11" y="1163574"/>
            <a:ext cx="2979800" cy="18436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3132963" y="602361"/>
            <a:ext cx="5779008" cy="2998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如何新增门店收款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795527"/>
            <a:ext cx="1637919" cy="280492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3070" y="1522475"/>
            <a:ext cx="1475613" cy="135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7711" y="3104445"/>
            <a:ext cx="1843564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发送绑卡二维码给扣款商户</a:t>
            </a:r>
            <a:endParaRPr sz="1200" spc="-1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4151" y="3851338"/>
            <a:ext cx="3622834" cy="5232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扣款商户扫一扫，手机操作自助绑卡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05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务必确认卡号，姓名，</a:t>
            </a:r>
            <a:r>
              <a:rPr sz="105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身</a:t>
            </a:r>
            <a:r>
              <a:rPr sz="105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份证</a:t>
            </a:r>
            <a:r>
              <a:rPr sz="105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号</a:t>
            </a:r>
            <a:r>
              <a:rPr sz="105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和手</a:t>
            </a:r>
            <a:r>
              <a:rPr sz="105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机</a:t>
            </a:r>
            <a:r>
              <a:rPr sz="105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号跟</a:t>
            </a:r>
            <a:r>
              <a:rPr sz="105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银</a:t>
            </a:r>
            <a:r>
              <a:rPr sz="105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行预</a:t>
            </a:r>
            <a:r>
              <a:rPr sz="105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留</a:t>
            </a:r>
            <a:r>
              <a:rPr sz="105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信息</a:t>
            </a:r>
            <a:r>
              <a:rPr sz="105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一</a:t>
            </a:r>
            <a:r>
              <a:rPr sz="105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致</a:t>
            </a:r>
            <a:endParaRPr sz="105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926" y="822770"/>
            <a:ext cx="709613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自助绑卡</a:t>
            </a:r>
            <a:endParaRPr sz="1350" b="1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如何设置收款规则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4" y="3964000"/>
            <a:ext cx="4281011" cy="5930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门店收款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收款设置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款规则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新增成功后点击【详情】查看详细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击【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删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删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除规则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70937"/>
            <a:ext cx="9144000" cy="333012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如何设置收款规则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3772" y="898208"/>
            <a:ext cx="2908934" cy="3166745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新增收款规则设置：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收款模式</a:t>
            </a:r>
            <a:r>
              <a:rPr sz="120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固定金额</a:t>
            </a:r>
            <a:endParaRPr sz="12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规则名称（自定义）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活动门店（设置需要扣款的门店，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多选） 收款间隔（每天，每周，每月，每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底扣）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830580">
              <a:lnSpc>
                <a:spcPct val="2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收款金额（</a:t>
            </a:r>
            <a:r>
              <a:rPr sz="1200" spc="5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10000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之间数字） 重复次数</a:t>
            </a:r>
            <a:r>
              <a:rPr sz="1200" spc="11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（1-4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之间正整数）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重复间隔</a:t>
            </a:r>
            <a:r>
              <a:rPr sz="1200" spc="10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（1-24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之间正整数）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714375">
              <a:lnSpc>
                <a:spcPct val="200000"/>
              </a:lnSpc>
              <a:spcBef>
                <a:spcPts val="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活动有效期（打开开关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选择日期） 设置完点击【确定】返回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4641"/>
            <a:ext cx="3851910" cy="40576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44780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举个例子：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3711" y="1074420"/>
            <a:ext cx="3164966" cy="273634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641222" y="685800"/>
            <a:ext cx="3171825" cy="380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如何设置收款规则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2009" y="1712024"/>
            <a:ext cx="69056" cy="1119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3957955" y="564515"/>
            <a:ext cx="5039360" cy="1485900"/>
          </a:xfrm>
          <a:prstGeom prst="rect">
            <a:avLst/>
          </a:prstGeom>
        </p:spPr>
        <p:txBody>
          <a:bodyPr vert="horz" wrap="square" lIns="0" tIns="1004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新增收款规则设置：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收款模式</a:t>
            </a:r>
            <a:r>
              <a:rPr sz="120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固定比例</a:t>
            </a:r>
            <a:endParaRPr sz="12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规则名称（自定义</a:t>
            </a:r>
            <a:r>
              <a:rPr sz="1200" spc="1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）-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选择收款门店</a:t>
            </a:r>
            <a:r>
              <a:rPr sz="1200" spc="-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可多选</a:t>
            </a:r>
            <a:r>
              <a:rPr sz="1200" spc="1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sz="1200" spc="1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）-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1646555">
              <a:lnSpc>
                <a:spcPct val="150000"/>
              </a:lnSpc>
              <a:spcBef>
                <a:spcPts val="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收款类型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总实收金额，第三方外卖金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，堂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200" spc="27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收款比例</a:t>
            </a:r>
            <a:r>
              <a:rPr sz="1200" spc="2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3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百分比</a:t>
            </a:r>
            <a:r>
              <a:rPr sz="1200" spc="2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重复次数</a:t>
            </a:r>
            <a:r>
              <a:rPr sz="1200" spc="11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（1-4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之间正整数</a:t>
            </a:r>
            <a:r>
              <a:rPr sz="1200" spc="1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）-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重复间隔</a:t>
            </a:r>
            <a:r>
              <a:rPr sz="1200" spc="1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（1-24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之间正整数）</a:t>
            </a:r>
            <a:r>
              <a:rPr sz="1200" spc="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设置完点击【确定】返回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53322" y="3659028"/>
            <a:ext cx="69056" cy="1119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6197558" y="3933349"/>
            <a:ext cx="69056" cy="1119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 txBox="1"/>
          <p:nvPr/>
        </p:nvSpPr>
        <p:spPr>
          <a:xfrm>
            <a:off x="3911918" y="3507981"/>
            <a:ext cx="4911566" cy="8401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例如设置收款类型是第三方外卖金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，收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spc="1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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</a:t>
            </a:r>
            <a:r>
              <a:rPr sz="1200" spc="-84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 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扣取（第三方外卖的交易总金额</a:t>
            </a:r>
            <a:r>
              <a:rPr sz="1200" spc="-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spc="1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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）作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</a:t>
            </a:r>
            <a:r>
              <a:rPr sz="12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7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T+1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入账商户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网结</a:t>
            </a:r>
            <a:r>
              <a:rPr sz="1200" spc="-100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 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账号（对公或者双账号对私）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64641"/>
            <a:ext cx="3851910" cy="406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9" name="object 9"/>
          <p:cNvSpPr/>
          <p:nvPr/>
        </p:nvSpPr>
        <p:spPr>
          <a:xfrm>
            <a:off x="3958208" y="2567177"/>
            <a:ext cx="1853946" cy="836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0" name="object 10"/>
          <p:cNvSpPr/>
          <p:nvPr/>
        </p:nvSpPr>
        <p:spPr>
          <a:xfrm>
            <a:off x="3604165" y="2289238"/>
            <a:ext cx="353378" cy="307181"/>
          </a:xfrm>
          <a:custGeom>
            <a:avLst/>
            <a:gdLst/>
            <a:ahLst/>
            <a:cxnLst/>
            <a:rect l="l" t="t" r="r" b="b"/>
            <a:pathLst>
              <a:path w="471170" h="409575">
                <a:moveTo>
                  <a:pt x="409185" y="364494"/>
                </a:moveTo>
                <a:lnTo>
                  <a:pt x="388366" y="388493"/>
                </a:lnTo>
                <a:lnTo>
                  <a:pt x="470916" y="409575"/>
                </a:lnTo>
                <a:lnTo>
                  <a:pt x="455677" y="372872"/>
                </a:lnTo>
                <a:lnTo>
                  <a:pt x="418846" y="372872"/>
                </a:lnTo>
                <a:lnTo>
                  <a:pt x="409185" y="364494"/>
                </a:lnTo>
                <a:close/>
              </a:path>
              <a:path w="471170" h="409575">
                <a:moveTo>
                  <a:pt x="417509" y="354899"/>
                </a:moveTo>
                <a:lnTo>
                  <a:pt x="409185" y="364494"/>
                </a:lnTo>
                <a:lnTo>
                  <a:pt x="418846" y="372872"/>
                </a:lnTo>
                <a:lnTo>
                  <a:pt x="427100" y="363220"/>
                </a:lnTo>
                <a:lnTo>
                  <a:pt x="417509" y="354899"/>
                </a:lnTo>
                <a:close/>
              </a:path>
              <a:path w="471170" h="409575">
                <a:moveTo>
                  <a:pt x="438276" y="330962"/>
                </a:moveTo>
                <a:lnTo>
                  <a:pt x="417509" y="354899"/>
                </a:lnTo>
                <a:lnTo>
                  <a:pt x="427100" y="363220"/>
                </a:lnTo>
                <a:lnTo>
                  <a:pt x="418846" y="372872"/>
                </a:lnTo>
                <a:lnTo>
                  <a:pt x="455677" y="372872"/>
                </a:lnTo>
                <a:lnTo>
                  <a:pt x="438276" y="330962"/>
                </a:lnTo>
                <a:close/>
              </a:path>
              <a:path w="471170" h="409575">
                <a:moveTo>
                  <a:pt x="8382" y="0"/>
                </a:moveTo>
                <a:lnTo>
                  <a:pt x="0" y="9652"/>
                </a:lnTo>
                <a:lnTo>
                  <a:pt x="409185" y="364494"/>
                </a:lnTo>
                <a:lnTo>
                  <a:pt x="417509" y="354899"/>
                </a:lnTo>
                <a:lnTo>
                  <a:pt x="83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如何设置收款规则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5076" y="1652416"/>
            <a:ext cx="4781550" cy="13931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收款间隔：每月底扣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由于我们的规则都是隔天生效，防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止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月的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后一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导致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扣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款不成 功，所以设置这个收款间隔，选择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个选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天自动 扣款，也就是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20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，2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20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，3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20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，4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号等根据规则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动扣 款，以此类推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4641"/>
            <a:ext cx="3785616" cy="4064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7335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如何手动收款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617" y="3741991"/>
            <a:ext cx="4281488" cy="8712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08915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收款成功，收款失败的记录在财务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 </a:t>
            </a:r>
            <a:r>
              <a:rPr sz="1200" spc="-1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收款结果是“交易失败</a:t>
            </a:r>
            <a:r>
              <a:rPr sz="1200" spc="-20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动点</a:t>
            </a:r>
            <a:r>
              <a:rPr sz="1200" spc="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扣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】再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扣款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也可以点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【手动收款】或者【批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多门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时扣款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4641"/>
            <a:ext cx="9144000" cy="304609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162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收款统计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9545" y="672083"/>
            <a:ext cx="6975729" cy="33009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3216910" y="4171315"/>
            <a:ext cx="2492375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收款金</a:t>
            </a:r>
            <a:r>
              <a:rPr sz="1350" spc="409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sz="1350" spc="-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结算金</a:t>
            </a:r>
            <a:r>
              <a:rPr sz="1350" spc="40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sz="1350" spc="-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手续费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" y="125095"/>
            <a:ext cx="439483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</a:rPr>
              <a:t>收取管理费，品牌费等当前的痛点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" y="1154429"/>
            <a:ext cx="1424940" cy="2849880"/>
          </a:xfrm>
          <a:custGeom>
            <a:avLst/>
            <a:gdLst/>
            <a:ahLst/>
            <a:cxnLst/>
            <a:rect l="l" t="t" r="r" b="b"/>
            <a:pathLst>
              <a:path w="1899920" h="3799840">
                <a:moveTo>
                  <a:pt x="1899666" y="0"/>
                </a:moveTo>
                <a:lnTo>
                  <a:pt x="1851386" y="601"/>
                </a:lnTo>
                <a:lnTo>
                  <a:pt x="1803403" y="2396"/>
                </a:lnTo>
                <a:lnTo>
                  <a:pt x="1755731" y="5371"/>
                </a:lnTo>
                <a:lnTo>
                  <a:pt x="1708383" y="9510"/>
                </a:lnTo>
                <a:lnTo>
                  <a:pt x="1661375" y="14801"/>
                </a:lnTo>
                <a:lnTo>
                  <a:pt x="1614720" y="21228"/>
                </a:lnTo>
                <a:lnTo>
                  <a:pt x="1568432" y="28777"/>
                </a:lnTo>
                <a:lnTo>
                  <a:pt x="1522526" y="37435"/>
                </a:lnTo>
                <a:lnTo>
                  <a:pt x="1477017" y="47186"/>
                </a:lnTo>
                <a:lnTo>
                  <a:pt x="1431917" y="58018"/>
                </a:lnTo>
                <a:lnTo>
                  <a:pt x="1387242" y="69914"/>
                </a:lnTo>
                <a:lnTo>
                  <a:pt x="1343006" y="82862"/>
                </a:lnTo>
                <a:lnTo>
                  <a:pt x="1299223" y="96847"/>
                </a:lnTo>
                <a:lnTo>
                  <a:pt x="1255907" y="111854"/>
                </a:lnTo>
                <a:lnTo>
                  <a:pt x="1213073" y="127870"/>
                </a:lnTo>
                <a:lnTo>
                  <a:pt x="1170734" y="144880"/>
                </a:lnTo>
                <a:lnTo>
                  <a:pt x="1128905" y="162870"/>
                </a:lnTo>
                <a:lnTo>
                  <a:pt x="1087601" y="181825"/>
                </a:lnTo>
                <a:lnTo>
                  <a:pt x="1046835" y="201733"/>
                </a:lnTo>
                <a:lnTo>
                  <a:pt x="1006622" y="222577"/>
                </a:lnTo>
                <a:lnTo>
                  <a:pt x="966975" y="244344"/>
                </a:lnTo>
                <a:lnTo>
                  <a:pt x="927910" y="267021"/>
                </a:lnTo>
                <a:lnTo>
                  <a:pt x="889440" y="290591"/>
                </a:lnTo>
                <a:lnTo>
                  <a:pt x="851580" y="315042"/>
                </a:lnTo>
                <a:lnTo>
                  <a:pt x="814344" y="340359"/>
                </a:lnTo>
                <a:lnTo>
                  <a:pt x="777746" y="366528"/>
                </a:lnTo>
                <a:lnTo>
                  <a:pt x="741800" y="393534"/>
                </a:lnTo>
                <a:lnTo>
                  <a:pt x="706522" y="421363"/>
                </a:lnTo>
                <a:lnTo>
                  <a:pt x="671923" y="450002"/>
                </a:lnTo>
                <a:lnTo>
                  <a:pt x="638020" y="479435"/>
                </a:lnTo>
                <a:lnTo>
                  <a:pt x="604827" y="509649"/>
                </a:lnTo>
                <a:lnTo>
                  <a:pt x="572357" y="540629"/>
                </a:lnTo>
                <a:lnTo>
                  <a:pt x="540625" y="572362"/>
                </a:lnTo>
                <a:lnTo>
                  <a:pt x="509645" y="604832"/>
                </a:lnTo>
                <a:lnTo>
                  <a:pt x="479431" y="638026"/>
                </a:lnTo>
                <a:lnTo>
                  <a:pt x="449998" y="671929"/>
                </a:lnTo>
                <a:lnTo>
                  <a:pt x="421359" y="706527"/>
                </a:lnTo>
                <a:lnTo>
                  <a:pt x="393530" y="741806"/>
                </a:lnTo>
                <a:lnTo>
                  <a:pt x="366524" y="777752"/>
                </a:lnTo>
                <a:lnTo>
                  <a:pt x="340355" y="814350"/>
                </a:lnTo>
                <a:lnTo>
                  <a:pt x="315039" y="851586"/>
                </a:lnTo>
                <a:lnTo>
                  <a:pt x="290588" y="889446"/>
                </a:lnTo>
                <a:lnTo>
                  <a:pt x="267018" y="927916"/>
                </a:lnTo>
                <a:lnTo>
                  <a:pt x="244342" y="966981"/>
                </a:lnTo>
                <a:lnTo>
                  <a:pt x="222575" y="1006627"/>
                </a:lnTo>
                <a:lnTo>
                  <a:pt x="201730" y="1046840"/>
                </a:lnTo>
                <a:lnTo>
                  <a:pt x="181823" y="1087606"/>
                </a:lnTo>
                <a:lnTo>
                  <a:pt x="162868" y="1128911"/>
                </a:lnTo>
                <a:lnTo>
                  <a:pt x="144878" y="1170739"/>
                </a:lnTo>
                <a:lnTo>
                  <a:pt x="127868" y="1213078"/>
                </a:lnTo>
                <a:lnTo>
                  <a:pt x="111853" y="1255912"/>
                </a:lnTo>
                <a:lnTo>
                  <a:pt x="96845" y="1299228"/>
                </a:lnTo>
                <a:lnTo>
                  <a:pt x="82861" y="1343011"/>
                </a:lnTo>
                <a:lnTo>
                  <a:pt x="69913" y="1387247"/>
                </a:lnTo>
                <a:lnTo>
                  <a:pt x="58017" y="1431921"/>
                </a:lnTo>
                <a:lnTo>
                  <a:pt x="47186" y="1477020"/>
                </a:lnTo>
                <a:lnTo>
                  <a:pt x="37434" y="1522530"/>
                </a:lnTo>
                <a:lnTo>
                  <a:pt x="28777" y="1568435"/>
                </a:lnTo>
                <a:lnTo>
                  <a:pt x="21228" y="1614723"/>
                </a:lnTo>
                <a:lnTo>
                  <a:pt x="14801" y="1661377"/>
                </a:lnTo>
                <a:lnTo>
                  <a:pt x="9510" y="1708385"/>
                </a:lnTo>
                <a:lnTo>
                  <a:pt x="5371" y="1755732"/>
                </a:lnTo>
                <a:lnTo>
                  <a:pt x="2396" y="1803404"/>
                </a:lnTo>
                <a:lnTo>
                  <a:pt x="601" y="1851387"/>
                </a:lnTo>
                <a:lnTo>
                  <a:pt x="0" y="1899665"/>
                </a:lnTo>
                <a:lnTo>
                  <a:pt x="601" y="1947944"/>
                </a:lnTo>
                <a:lnTo>
                  <a:pt x="2396" y="1995927"/>
                </a:lnTo>
                <a:lnTo>
                  <a:pt x="5371" y="2043599"/>
                </a:lnTo>
                <a:lnTo>
                  <a:pt x="9510" y="2090946"/>
                </a:lnTo>
                <a:lnTo>
                  <a:pt x="14801" y="2137954"/>
                </a:lnTo>
                <a:lnTo>
                  <a:pt x="21228" y="2184608"/>
                </a:lnTo>
                <a:lnTo>
                  <a:pt x="28777" y="2230896"/>
                </a:lnTo>
                <a:lnTo>
                  <a:pt x="37434" y="2276801"/>
                </a:lnTo>
                <a:lnTo>
                  <a:pt x="47186" y="2322311"/>
                </a:lnTo>
                <a:lnTo>
                  <a:pt x="58017" y="2367410"/>
                </a:lnTo>
                <a:lnTo>
                  <a:pt x="69913" y="2412084"/>
                </a:lnTo>
                <a:lnTo>
                  <a:pt x="82861" y="2456320"/>
                </a:lnTo>
                <a:lnTo>
                  <a:pt x="96845" y="2500103"/>
                </a:lnTo>
                <a:lnTo>
                  <a:pt x="111853" y="2543419"/>
                </a:lnTo>
                <a:lnTo>
                  <a:pt x="127868" y="2586253"/>
                </a:lnTo>
                <a:lnTo>
                  <a:pt x="144878" y="2628592"/>
                </a:lnTo>
                <a:lnTo>
                  <a:pt x="162868" y="2670420"/>
                </a:lnTo>
                <a:lnTo>
                  <a:pt x="181823" y="2711725"/>
                </a:lnTo>
                <a:lnTo>
                  <a:pt x="201730" y="2752491"/>
                </a:lnTo>
                <a:lnTo>
                  <a:pt x="222575" y="2792704"/>
                </a:lnTo>
                <a:lnTo>
                  <a:pt x="244342" y="2832350"/>
                </a:lnTo>
                <a:lnTo>
                  <a:pt x="267018" y="2871415"/>
                </a:lnTo>
                <a:lnTo>
                  <a:pt x="290588" y="2909885"/>
                </a:lnTo>
                <a:lnTo>
                  <a:pt x="315039" y="2947745"/>
                </a:lnTo>
                <a:lnTo>
                  <a:pt x="340355" y="2984981"/>
                </a:lnTo>
                <a:lnTo>
                  <a:pt x="366524" y="3021579"/>
                </a:lnTo>
                <a:lnTo>
                  <a:pt x="393530" y="3057525"/>
                </a:lnTo>
                <a:lnTo>
                  <a:pt x="421359" y="3092804"/>
                </a:lnTo>
                <a:lnTo>
                  <a:pt x="449998" y="3127402"/>
                </a:lnTo>
                <a:lnTo>
                  <a:pt x="479431" y="3161305"/>
                </a:lnTo>
                <a:lnTo>
                  <a:pt x="509645" y="3194499"/>
                </a:lnTo>
                <a:lnTo>
                  <a:pt x="540625" y="3226969"/>
                </a:lnTo>
                <a:lnTo>
                  <a:pt x="572357" y="3258702"/>
                </a:lnTo>
                <a:lnTo>
                  <a:pt x="604827" y="3289682"/>
                </a:lnTo>
                <a:lnTo>
                  <a:pt x="638020" y="3319896"/>
                </a:lnTo>
                <a:lnTo>
                  <a:pt x="671923" y="3349329"/>
                </a:lnTo>
                <a:lnTo>
                  <a:pt x="706522" y="3377968"/>
                </a:lnTo>
                <a:lnTo>
                  <a:pt x="741800" y="3405797"/>
                </a:lnTo>
                <a:lnTo>
                  <a:pt x="777746" y="3432803"/>
                </a:lnTo>
                <a:lnTo>
                  <a:pt x="814344" y="3458972"/>
                </a:lnTo>
                <a:lnTo>
                  <a:pt x="851580" y="3484289"/>
                </a:lnTo>
                <a:lnTo>
                  <a:pt x="889440" y="3508740"/>
                </a:lnTo>
                <a:lnTo>
                  <a:pt x="927910" y="3532310"/>
                </a:lnTo>
                <a:lnTo>
                  <a:pt x="966975" y="3554987"/>
                </a:lnTo>
                <a:lnTo>
                  <a:pt x="1006622" y="3576754"/>
                </a:lnTo>
                <a:lnTo>
                  <a:pt x="1046835" y="3597598"/>
                </a:lnTo>
                <a:lnTo>
                  <a:pt x="1087601" y="3617506"/>
                </a:lnTo>
                <a:lnTo>
                  <a:pt x="1128905" y="3636461"/>
                </a:lnTo>
                <a:lnTo>
                  <a:pt x="1170734" y="3654451"/>
                </a:lnTo>
                <a:lnTo>
                  <a:pt x="1213073" y="3671461"/>
                </a:lnTo>
                <a:lnTo>
                  <a:pt x="1255907" y="3687477"/>
                </a:lnTo>
                <a:lnTo>
                  <a:pt x="1299223" y="3702484"/>
                </a:lnTo>
                <a:lnTo>
                  <a:pt x="1343006" y="3716469"/>
                </a:lnTo>
                <a:lnTo>
                  <a:pt x="1387242" y="3729417"/>
                </a:lnTo>
                <a:lnTo>
                  <a:pt x="1431917" y="3741313"/>
                </a:lnTo>
                <a:lnTo>
                  <a:pt x="1477017" y="3752145"/>
                </a:lnTo>
                <a:lnTo>
                  <a:pt x="1522526" y="3761896"/>
                </a:lnTo>
                <a:lnTo>
                  <a:pt x="1568432" y="3770554"/>
                </a:lnTo>
                <a:lnTo>
                  <a:pt x="1614720" y="3778103"/>
                </a:lnTo>
                <a:lnTo>
                  <a:pt x="1661375" y="3784530"/>
                </a:lnTo>
                <a:lnTo>
                  <a:pt x="1708383" y="3789821"/>
                </a:lnTo>
                <a:lnTo>
                  <a:pt x="1755731" y="3793960"/>
                </a:lnTo>
                <a:lnTo>
                  <a:pt x="1803403" y="3796935"/>
                </a:lnTo>
                <a:lnTo>
                  <a:pt x="1851386" y="3798730"/>
                </a:lnTo>
                <a:lnTo>
                  <a:pt x="1899666" y="3799332"/>
                </a:lnTo>
                <a:lnTo>
                  <a:pt x="1899666" y="0"/>
                </a:lnTo>
                <a:close/>
              </a:path>
            </a:pathLst>
          </a:custGeom>
          <a:solidFill>
            <a:srgbClr val="28287B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11430" y="1154429"/>
            <a:ext cx="1424940" cy="2849880"/>
          </a:xfrm>
          <a:custGeom>
            <a:avLst/>
            <a:gdLst/>
            <a:ahLst/>
            <a:cxnLst/>
            <a:rect l="l" t="t" r="r" b="b"/>
            <a:pathLst>
              <a:path w="1899920" h="3799840">
                <a:moveTo>
                  <a:pt x="1899666" y="3799332"/>
                </a:moveTo>
                <a:lnTo>
                  <a:pt x="1851386" y="3798730"/>
                </a:lnTo>
                <a:lnTo>
                  <a:pt x="1803403" y="3796935"/>
                </a:lnTo>
                <a:lnTo>
                  <a:pt x="1755731" y="3793960"/>
                </a:lnTo>
                <a:lnTo>
                  <a:pt x="1708383" y="3789821"/>
                </a:lnTo>
                <a:lnTo>
                  <a:pt x="1661375" y="3784530"/>
                </a:lnTo>
                <a:lnTo>
                  <a:pt x="1614720" y="3778103"/>
                </a:lnTo>
                <a:lnTo>
                  <a:pt x="1568432" y="3770554"/>
                </a:lnTo>
                <a:lnTo>
                  <a:pt x="1522526" y="3761896"/>
                </a:lnTo>
                <a:lnTo>
                  <a:pt x="1477017" y="3752145"/>
                </a:lnTo>
                <a:lnTo>
                  <a:pt x="1431917" y="3741313"/>
                </a:lnTo>
                <a:lnTo>
                  <a:pt x="1387242" y="3729417"/>
                </a:lnTo>
                <a:lnTo>
                  <a:pt x="1343006" y="3716469"/>
                </a:lnTo>
                <a:lnTo>
                  <a:pt x="1299223" y="3702484"/>
                </a:lnTo>
                <a:lnTo>
                  <a:pt x="1255907" y="3687477"/>
                </a:lnTo>
                <a:lnTo>
                  <a:pt x="1213073" y="3671461"/>
                </a:lnTo>
                <a:lnTo>
                  <a:pt x="1170734" y="3654451"/>
                </a:lnTo>
                <a:lnTo>
                  <a:pt x="1128905" y="3636461"/>
                </a:lnTo>
                <a:lnTo>
                  <a:pt x="1087601" y="3617506"/>
                </a:lnTo>
                <a:lnTo>
                  <a:pt x="1046835" y="3597598"/>
                </a:lnTo>
                <a:lnTo>
                  <a:pt x="1006622" y="3576754"/>
                </a:lnTo>
                <a:lnTo>
                  <a:pt x="966975" y="3554987"/>
                </a:lnTo>
                <a:lnTo>
                  <a:pt x="927910" y="3532310"/>
                </a:lnTo>
                <a:lnTo>
                  <a:pt x="889440" y="3508740"/>
                </a:lnTo>
                <a:lnTo>
                  <a:pt x="851580" y="3484289"/>
                </a:lnTo>
                <a:lnTo>
                  <a:pt x="814344" y="3458972"/>
                </a:lnTo>
                <a:lnTo>
                  <a:pt x="777746" y="3432803"/>
                </a:lnTo>
                <a:lnTo>
                  <a:pt x="741800" y="3405797"/>
                </a:lnTo>
                <a:lnTo>
                  <a:pt x="706522" y="3377968"/>
                </a:lnTo>
                <a:lnTo>
                  <a:pt x="671923" y="3349329"/>
                </a:lnTo>
                <a:lnTo>
                  <a:pt x="638020" y="3319896"/>
                </a:lnTo>
                <a:lnTo>
                  <a:pt x="604827" y="3289682"/>
                </a:lnTo>
                <a:lnTo>
                  <a:pt x="572357" y="3258702"/>
                </a:lnTo>
                <a:lnTo>
                  <a:pt x="540625" y="3226969"/>
                </a:lnTo>
                <a:lnTo>
                  <a:pt x="509645" y="3194499"/>
                </a:lnTo>
                <a:lnTo>
                  <a:pt x="479431" y="3161305"/>
                </a:lnTo>
                <a:lnTo>
                  <a:pt x="449998" y="3127402"/>
                </a:lnTo>
                <a:lnTo>
                  <a:pt x="421359" y="3092804"/>
                </a:lnTo>
                <a:lnTo>
                  <a:pt x="393530" y="3057525"/>
                </a:lnTo>
                <a:lnTo>
                  <a:pt x="366524" y="3021579"/>
                </a:lnTo>
                <a:lnTo>
                  <a:pt x="340355" y="2984981"/>
                </a:lnTo>
                <a:lnTo>
                  <a:pt x="315039" y="2947745"/>
                </a:lnTo>
                <a:lnTo>
                  <a:pt x="290588" y="2909885"/>
                </a:lnTo>
                <a:lnTo>
                  <a:pt x="267018" y="2871415"/>
                </a:lnTo>
                <a:lnTo>
                  <a:pt x="244342" y="2832350"/>
                </a:lnTo>
                <a:lnTo>
                  <a:pt x="222575" y="2792704"/>
                </a:lnTo>
                <a:lnTo>
                  <a:pt x="201730" y="2752491"/>
                </a:lnTo>
                <a:lnTo>
                  <a:pt x="181823" y="2711725"/>
                </a:lnTo>
                <a:lnTo>
                  <a:pt x="162868" y="2670420"/>
                </a:lnTo>
                <a:lnTo>
                  <a:pt x="144878" y="2628592"/>
                </a:lnTo>
                <a:lnTo>
                  <a:pt x="127868" y="2586253"/>
                </a:lnTo>
                <a:lnTo>
                  <a:pt x="111853" y="2543419"/>
                </a:lnTo>
                <a:lnTo>
                  <a:pt x="96845" y="2500103"/>
                </a:lnTo>
                <a:lnTo>
                  <a:pt x="82861" y="2456320"/>
                </a:lnTo>
                <a:lnTo>
                  <a:pt x="69913" y="2412084"/>
                </a:lnTo>
                <a:lnTo>
                  <a:pt x="58017" y="2367410"/>
                </a:lnTo>
                <a:lnTo>
                  <a:pt x="47186" y="2322311"/>
                </a:lnTo>
                <a:lnTo>
                  <a:pt x="37434" y="2276801"/>
                </a:lnTo>
                <a:lnTo>
                  <a:pt x="28777" y="2230896"/>
                </a:lnTo>
                <a:lnTo>
                  <a:pt x="21228" y="2184608"/>
                </a:lnTo>
                <a:lnTo>
                  <a:pt x="14801" y="2137954"/>
                </a:lnTo>
                <a:lnTo>
                  <a:pt x="9510" y="2090946"/>
                </a:lnTo>
                <a:lnTo>
                  <a:pt x="5371" y="2043599"/>
                </a:lnTo>
                <a:lnTo>
                  <a:pt x="2396" y="1995927"/>
                </a:lnTo>
                <a:lnTo>
                  <a:pt x="601" y="1947944"/>
                </a:lnTo>
                <a:lnTo>
                  <a:pt x="0" y="1899665"/>
                </a:lnTo>
                <a:lnTo>
                  <a:pt x="601" y="1851387"/>
                </a:lnTo>
                <a:lnTo>
                  <a:pt x="2396" y="1803404"/>
                </a:lnTo>
                <a:lnTo>
                  <a:pt x="5371" y="1755732"/>
                </a:lnTo>
                <a:lnTo>
                  <a:pt x="9510" y="1708385"/>
                </a:lnTo>
                <a:lnTo>
                  <a:pt x="14801" y="1661377"/>
                </a:lnTo>
                <a:lnTo>
                  <a:pt x="21228" y="1614723"/>
                </a:lnTo>
                <a:lnTo>
                  <a:pt x="28777" y="1568435"/>
                </a:lnTo>
                <a:lnTo>
                  <a:pt x="37434" y="1522530"/>
                </a:lnTo>
                <a:lnTo>
                  <a:pt x="47186" y="1477020"/>
                </a:lnTo>
                <a:lnTo>
                  <a:pt x="58017" y="1431921"/>
                </a:lnTo>
                <a:lnTo>
                  <a:pt x="69913" y="1387247"/>
                </a:lnTo>
                <a:lnTo>
                  <a:pt x="82861" y="1343011"/>
                </a:lnTo>
                <a:lnTo>
                  <a:pt x="96845" y="1299228"/>
                </a:lnTo>
                <a:lnTo>
                  <a:pt x="111853" y="1255912"/>
                </a:lnTo>
                <a:lnTo>
                  <a:pt x="127868" y="1213078"/>
                </a:lnTo>
                <a:lnTo>
                  <a:pt x="144878" y="1170739"/>
                </a:lnTo>
                <a:lnTo>
                  <a:pt x="162868" y="1128911"/>
                </a:lnTo>
                <a:lnTo>
                  <a:pt x="181823" y="1087606"/>
                </a:lnTo>
                <a:lnTo>
                  <a:pt x="201730" y="1046840"/>
                </a:lnTo>
                <a:lnTo>
                  <a:pt x="222575" y="1006627"/>
                </a:lnTo>
                <a:lnTo>
                  <a:pt x="244342" y="966981"/>
                </a:lnTo>
                <a:lnTo>
                  <a:pt x="267018" y="927916"/>
                </a:lnTo>
                <a:lnTo>
                  <a:pt x="290588" y="889446"/>
                </a:lnTo>
                <a:lnTo>
                  <a:pt x="315039" y="851586"/>
                </a:lnTo>
                <a:lnTo>
                  <a:pt x="340355" y="814350"/>
                </a:lnTo>
                <a:lnTo>
                  <a:pt x="366524" y="777752"/>
                </a:lnTo>
                <a:lnTo>
                  <a:pt x="393530" y="741806"/>
                </a:lnTo>
                <a:lnTo>
                  <a:pt x="421359" y="706527"/>
                </a:lnTo>
                <a:lnTo>
                  <a:pt x="449998" y="671929"/>
                </a:lnTo>
                <a:lnTo>
                  <a:pt x="479431" y="638026"/>
                </a:lnTo>
                <a:lnTo>
                  <a:pt x="509645" y="604832"/>
                </a:lnTo>
                <a:lnTo>
                  <a:pt x="540625" y="572362"/>
                </a:lnTo>
                <a:lnTo>
                  <a:pt x="572357" y="540629"/>
                </a:lnTo>
                <a:lnTo>
                  <a:pt x="604827" y="509649"/>
                </a:lnTo>
                <a:lnTo>
                  <a:pt x="638020" y="479435"/>
                </a:lnTo>
                <a:lnTo>
                  <a:pt x="671923" y="450002"/>
                </a:lnTo>
                <a:lnTo>
                  <a:pt x="706522" y="421363"/>
                </a:lnTo>
                <a:lnTo>
                  <a:pt x="741800" y="393534"/>
                </a:lnTo>
                <a:lnTo>
                  <a:pt x="777746" y="366528"/>
                </a:lnTo>
                <a:lnTo>
                  <a:pt x="814344" y="340359"/>
                </a:lnTo>
                <a:lnTo>
                  <a:pt x="851580" y="315042"/>
                </a:lnTo>
                <a:lnTo>
                  <a:pt x="889440" y="290591"/>
                </a:lnTo>
                <a:lnTo>
                  <a:pt x="927910" y="267021"/>
                </a:lnTo>
                <a:lnTo>
                  <a:pt x="966975" y="244344"/>
                </a:lnTo>
                <a:lnTo>
                  <a:pt x="1006622" y="222577"/>
                </a:lnTo>
                <a:lnTo>
                  <a:pt x="1046835" y="201733"/>
                </a:lnTo>
                <a:lnTo>
                  <a:pt x="1087601" y="181825"/>
                </a:lnTo>
                <a:lnTo>
                  <a:pt x="1128905" y="162870"/>
                </a:lnTo>
                <a:lnTo>
                  <a:pt x="1170734" y="144880"/>
                </a:lnTo>
                <a:lnTo>
                  <a:pt x="1213073" y="127870"/>
                </a:lnTo>
                <a:lnTo>
                  <a:pt x="1255907" y="111854"/>
                </a:lnTo>
                <a:lnTo>
                  <a:pt x="1299223" y="96847"/>
                </a:lnTo>
                <a:lnTo>
                  <a:pt x="1343006" y="82862"/>
                </a:lnTo>
                <a:lnTo>
                  <a:pt x="1387242" y="69914"/>
                </a:lnTo>
                <a:lnTo>
                  <a:pt x="1431917" y="58018"/>
                </a:lnTo>
                <a:lnTo>
                  <a:pt x="1477017" y="47186"/>
                </a:lnTo>
                <a:lnTo>
                  <a:pt x="1522526" y="37435"/>
                </a:lnTo>
                <a:lnTo>
                  <a:pt x="1568432" y="28777"/>
                </a:lnTo>
                <a:lnTo>
                  <a:pt x="1614720" y="21228"/>
                </a:lnTo>
                <a:lnTo>
                  <a:pt x="1661375" y="14801"/>
                </a:lnTo>
                <a:lnTo>
                  <a:pt x="1708383" y="9510"/>
                </a:lnTo>
                <a:lnTo>
                  <a:pt x="1755731" y="5371"/>
                </a:lnTo>
                <a:lnTo>
                  <a:pt x="1803403" y="2396"/>
                </a:lnTo>
                <a:lnTo>
                  <a:pt x="1851386" y="601"/>
                </a:lnTo>
                <a:lnTo>
                  <a:pt x="1899666" y="0"/>
                </a:lnTo>
                <a:lnTo>
                  <a:pt x="1899666" y="1899665"/>
                </a:lnTo>
                <a:lnTo>
                  <a:pt x="1899666" y="379933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509778" y="2009394"/>
            <a:ext cx="926783" cy="1853089"/>
          </a:xfrm>
          <a:custGeom>
            <a:avLst/>
            <a:gdLst/>
            <a:ahLst/>
            <a:cxnLst/>
            <a:rect l="l" t="t" r="r" b="b"/>
            <a:pathLst>
              <a:path w="1235710" h="2470785">
                <a:moveTo>
                  <a:pt x="1235202" y="0"/>
                </a:moveTo>
                <a:lnTo>
                  <a:pt x="1186700" y="934"/>
                </a:lnTo>
                <a:lnTo>
                  <a:pt x="1138672" y="3715"/>
                </a:lnTo>
                <a:lnTo>
                  <a:pt x="1091151" y="8309"/>
                </a:lnTo>
                <a:lnTo>
                  <a:pt x="1044173" y="14680"/>
                </a:lnTo>
                <a:lnTo>
                  <a:pt x="997772" y="22795"/>
                </a:lnTo>
                <a:lnTo>
                  <a:pt x="951982" y="32619"/>
                </a:lnTo>
                <a:lnTo>
                  <a:pt x="906837" y="44118"/>
                </a:lnTo>
                <a:lnTo>
                  <a:pt x="862371" y="57258"/>
                </a:lnTo>
                <a:lnTo>
                  <a:pt x="818620" y="72004"/>
                </a:lnTo>
                <a:lnTo>
                  <a:pt x="775617" y="88321"/>
                </a:lnTo>
                <a:lnTo>
                  <a:pt x="733396" y="106177"/>
                </a:lnTo>
                <a:lnTo>
                  <a:pt x="691992" y="125536"/>
                </a:lnTo>
                <a:lnTo>
                  <a:pt x="651440" y="146364"/>
                </a:lnTo>
                <a:lnTo>
                  <a:pt x="611773" y="168627"/>
                </a:lnTo>
                <a:lnTo>
                  <a:pt x="573026" y="192291"/>
                </a:lnTo>
                <a:lnTo>
                  <a:pt x="535233" y="217320"/>
                </a:lnTo>
                <a:lnTo>
                  <a:pt x="498428" y="243682"/>
                </a:lnTo>
                <a:lnTo>
                  <a:pt x="462647" y="271340"/>
                </a:lnTo>
                <a:lnTo>
                  <a:pt x="427923" y="300262"/>
                </a:lnTo>
                <a:lnTo>
                  <a:pt x="394290" y="330413"/>
                </a:lnTo>
                <a:lnTo>
                  <a:pt x="361783" y="361759"/>
                </a:lnTo>
                <a:lnTo>
                  <a:pt x="330436" y="394265"/>
                </a:lnTo>
                <a:lnTo>
                  <a:pt x="300284" y="427897"/>
                </a:lnTo>
                <a:lnTo>
                  <a:pt x="271360" y="462620"/>
                </a:lnTo>
                <a:lnTo>
                  <a:pt x="243700" y="498401"/>
                </a:lnTo>
                <a:lnTo>
                  <a:pt x="217337" y="535205"/>
                </a:lnTo>
                <a:lnTo>
                  <a:pt x="192306" y="572997"/>
                </a:lnTo>
                <a:lnTo>
                  <a:pt x="168641" y="611744"/>
                </a:lnTo>
                <a:lnTo>
                  <a:pt x="146377" y="651411"/>
                </a:lnTo>
                <a:lnTo>
                  <a:pt x="125547" y="691964"/>
                </a:lnTo>
                <a:lnTo>
                  <a:pt x="106187" y="733369"/>
                </a:lnTo>
                <a:lnTo>
                  <a:pt x="88330" y="775590"/>
                </a:lnTo>
                <a:lnTo>
                  <a:pt x="72010" y="818595"/>
                </a:lnTo>
                <a:lnTo>
                  <a:pt x="57263" y="862348"/>
                </a:lnTo>
                <a:lnTo>
                  <a:pt x="44122" y="906815"/>
                </a:lnTo>
                <a:lnTo>
                  <a:pt x="32622" y="951962"/>
                </a:lnTo>
                <a:lnTo>
                  <a:pt x="22797" y="997755"/>
                </a:lnTo>
                <a:lnTo>
                  <a:pt x="14682" y="1044159"/>
                </a:lnTo>
                <a:lnTo>
                  <a:pt x="8310" y="1091140"/>
                </a:lnTo>
                <a:lnTo>
                  <a:pt x="3716" y="1138663"/>
                </a:lnTo>
                <a:lnTo>
                  <a:pt x="934" y="1186695"/>
                </a:lnTo>
                <a:lnTo>
                  <a:pt x="0" y="1235202"/>
                </a:lnTo>
                <a:lnTo>
                  <a:pt x="934" y="1283708"/>
                </a:lnTo>
                <a:lnTo>
                  <a:pt x="3716" y="1331740"/>
                </a:lnTo>
                <a:lnTo>
                  <a:pt x="8310" y="1379263"/>
                </a:lnTo>
                <a:lnTo>
                  <a:pt x="14682" y="1426244"/>
                </a:lnTo>
                <a:lnTo>
                  <a:pt x="22797" y="1472648"/>
                </a:lnTo>
                <a:lnTo>
                  <a:pt x="32622" y="1518441"/>
                </a:lnTo>
                <a:lnTo>
                  <a:pt x="44122" y="1563588"/>
                </a:lnTo>
                <a:lnTo>
                  <a:pt x="57263" y="1608055"/>
                </a:lnTo>
                <a:lnTo>
                  <a:pt x="72010" y="1651808"/>
                </a:lnTo>
                <a:lnTo>
                  <a:pt x="88330" y="1694813"/>
                </a:lnTo>
                <a:lnTo>
                  <a:pt x="106187" y="1737034"/>
                </a:lnTo>
                <a:lnTo>
                  <a:pt x="125547" y="1778439"/>
                </a:lnTo>
                <a:lnTo>
                  <a:pt x="146377" y="1818992"/>
                </a:lnTo>
                <a:lnTo>
                  <a:pt x="168641" y="1858659"/>
                </a:lnTo>
                <a:lnTo>
                  <a:pt x="192306" y="1897406"/>
                </a:lnTo>
                <a:lnTo>
                  <a:pt x="217337" y="1935198"/>
                </a:lnTo>
                <a:lnTo>
                  <a:pt x="243700" y="1972002"/>
                </a:lnTo>
                <a:lnTo>
                  <a:pt x="271360" y="2007783"/>
                </a:lnTo>
                <a:lnTo>
                  <a:pt x="300284" y="2042506"/>
                </a:lnTo>
                <a:lnTo>
                  <a:pt x="330436" y="2076138"/>
                </a:lnTo>
                <a:lnTo>
                  <a:pt x="361783" y="2108644"/>
                </a:lnTo>
                <a:lnTo>
                  <a:pt x="394290" y="2139990"/>
                </a:lnTo>
                <a:lnTo>
                  <a:pt x="427923" y="2170141"/>
                </a:lnTo>
                <a:lnTo>
                  <a:pt x="462647" y="2199063"/>
                </a:lnTo>
                <a:lnTo>
                  <a:pt x="498428" y="2226721"/>
                </a:lnTo>
                <a:lnTo>
                  <a:pt x="535233" y="2253083"/>
                </a:lnTo>
                <a:lnTo>
                  <a:pt x="573026" y="2278112"/>
                </a:lnTo>
                <a:lnTo>
                  <a:pt x="611773" y="2301776"/>
                </a:lnTo>
                <a:lnTo>
                  <a:pt x="651440" y="2324039"/>
                </a:lnTo>
                <a:lnTo>
                  <a:pt x="691992" y="2344867"/>
                </a:lnTo>
                <a:lnTo>
                  <a:pt x="733396" y="2364226"/>
                </a:lnTo>
                <a:lnTo>
                  <a:pt x="775617" y="2382082"/>
                </a:lnTo>
                <a:lnTo>
                  <a:pt x="818620" y="2398399"/>
                </a:lnTo>
                <a:lnTo>
                  <a:pt x="862371" y="2413145"/>
                </a:lnTo>
                <a:lnTo>
                  <a:pt x="906837" y="2426285"/>
                </a:lnTo>
                <a:lnTo>
                  <a:pt x="951982" y="2437784"/>
                </a:lnTo>
                <a:lnTo>
                  <a:pt x="997772" y="2447608"/>
                </a:lnTo>
                <a:lnTo>
                  <a:pt x="1044173" y="2455723"/>
                </a:lnTo>
                <a:lnTo>
                  <a:pt x="1091151" y="2462094"/>
                </a:lnTo>
                <a:lnTo>
                  <a:pt x="1138672" y="2466688"/>
                </a:lnTo>
                <a:lnTo>
                  <a:pt x="1186700" y="2469469"/>
                </a:lnTo>
                <a:lnTo>
                  <a:pt x="1235202" y="2470404"/>
                </a:lnTo>
                <a:lnTo>
                  <a:pt x="1235202" y="0"/>
                </a:lnTo>
                <a:close/>
              </a:path>
            </a:pathLst>
          </a:custGeom>
          <a:solidFill>
            <a:srgbClr val="5252A8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509778" y="2009394"/>
            <a:ext cx="926783" cy="1853089"/>
          </a:xfrm>
          <a:custGeom>
            <a:avLst/>
            <a:gdLst/>
            <a:ahLst/>
            <a:cxnLst/>
            <a:rect l="l" t="t" r="r" b="b"/>
            <a:pathLst>
              <a:path w="1235710" h="2470785">
                <a:moveTo>
                  <a:pt x="1235202" y="2470404"/>
                </a:moveTo>
                <a:lnTo>
                  <a:pt x="1186700" y="2469469"/>
                </a:lnTo>
                <a:lnTo>
                  <a:pt x="1138672" y="2466688"/>
                </a:lnTo>
                <a:lnTo>
                  <a:pt x="1091151" y="2462094"/>
                </a:lnTo>
                <a:lnTo>
                  <a:pt x="1044173" y="2455723"/>
                </a:lnTo>
                <a:lnTo>
                  <a:pt x="997772" y="2447608"/>
                </a:lnTo>
                <a:lnTo>
                  <a:pt x="951982" y="2437784"/>
                </a:lnTo>
                <a:lnTo>
                  <a:pt x="906837" y="2426285"/>
                </a:lnTo>
                <a:lnTo>
                  <a:pt x="862371" y="2413145"/>
                </a:lnTo>
                <a:lnTo>
                  <a:pt x="818620" y="2398399"/>
                </a:lnTo>
                <a:lnTo>
                  <a:pt x="775617" y="2382082"/>
                </a:lnTo>
                <a:lnTo>
                  <a:pt x="733396" y="2364226"/>
                </a:lnTo>
                <a:lnTo>
                  <a:pt x="691992" y="2344867"/>
                </a:lnTo>
                <a:lnTo>
                  <a:pt x="651440" y="2324039"/>
                </a:lnTo>
                <a:lnTo>
                  <a:pt x="611773" y="2301776"/>
                </a:lnTo>
                <a:lnTo>
                  <a:pt x="573026" y="2278112"/>
                </a:lnTo>
                <a:lnTo>
                  <a:pt x="535233" y="2253083"/>
                </a:lnTo>
                <a:lnTo>
                  <a:pt x="498428" y="2226721"/>
                </a:lnTo>
                <a:lnTo>
                  <a:pt x="462647" y="2199063"/>
                </a:lnTo>
                <a:lnTo>
                  <a:pt x="427923" y="2170141"/>
                </a:lnTo>
                <a:lnTo>
                  <a:pt x="394290" y="2139990"/>
                </a:lnTo>
                <a:lnTo>
                  <a:pt x="361783" y="2108644"/>
                </a:lnTo>
                <a:lnTo>
                  <a:pt x="330436" y="2076138"/>
                </a:lnTo>
                <a:lnTo>
                  <a:pt x="300284" y="2042506"/>
                </a:lnTo>
                <a:lnTo>
                  <a:pt x="271360" y="2007783"/>
                </a:lnTo>
                <a:lnTo>
                  <a:pt x="243700" y="1972002"/>
                </a:lnTo>
                <a:lnTo>
                  <a:pt x="217337" y="1935198"/>
                </a:lnTo>
                <a:lnTo>
                  <a:pt x="192306" y="1897406"/>
                </a:lnTo>
                <a:lnTo>
                  <a:pt x="168641" y="1858659"/>
                </a:lnTo>
                <a:lnTo>
                  <a:pt x="146377" y="1818992"/>
                </a:lnTo>
                <a:lnTo>
                  <a:pt x="125547" y="1778439"/>
                </a:lnTo>
                <a:lnTo>
                  <a:pt x="106187" y="1737034"/>
                </a:lnTo>
                <a:lnTo>
                  <a:pt x="88330" y="1694813"/>
                </a:lnTo>
                <a:lnTo>
                  <a:pt x="72010" y="1651808"/>
                </a:lnTo>
                <a:lnTo>
                  <a:pt x="57263" y="1608055"/>
                </a:lnTo>
                <a:lnTo>
                  <a:pt x="44122" y="1563588"/>
                </a:lnTo>
                <a:lnTo>
                  <a:pt x="32622" y="1518441"/>
                </a:lnTo>
                <a:lnTo>
                  <a:pt x="22797" y="1472648"/>
                </a:lnTo>
                <a:lnTo>
                  <a:pt x="14682" y="1426244"/>
                </a:lnTo>
                <a:lnTo>
                  <a:pt x="8310" y="1379263"/>
                </a:lnTo>
                <a:lnTo>
                  <a:pt x="3716" y="1331740"/>
                </a:lnTo>
                <a:lnTo>
                  <a:pt x="934" y="1283708"/>
                </a:lnTo>
                <a:lnTo>
                  <a:pt x="0" y="1235202"/>
                </a:lnTo>
                <a:lnTo>
                  <a:pt x="934" y="1186695"/>
                </a:lnTo>
                <a:lnTo>
                  <a:pt x="3716" y="1138663"/>
                </a:lnTo>
                <a:lnTo>
                  <a:pt x="8310" y="1091140"/>
                </a:lnTo>
                <a:lnTo>
                  <a:pt x="14682" y="1044159"/>
                </a:lnTo>
                <a:lnTo>
                  <a:pt x="22797" y="997755"/>
                </a:lnTo>
                <a:lnTo>
                  <a:pt x="32622" y="951962"/>
                </a:lnTo>
                <a:lnTo>
                  <a:pt x="44122" y="906815"/>
                </a:lnTo>
                <a:lnTo>
                  <a:pt x="57263" y="862348"/>
                </a:lnTo>
                <a:lnTo>
                  <a:pt x="72010" y="818595"/>
                </a:lnTo>
                <a:lnTo>
                  <a:pt x="88330" y="775590"/>
                </a:lnTo>
                <a:lnTo>
                  <a:pt x="106187" y="733369"/>
                </a:lnTo>
                <a:lnTo>
                  <a:pt x="125547" y="691964"/>
                </a:lnTo>
                <a:lnTo>
                  <a:pt x="146377" y="651411"/>
                </a:lnTo>
                <a:lnTo>
                  <a:pt x="168641" y="611744"/>
                </a:lnTo>
                <a:lnTo>
                  <a:pt x="192306" y="572997"/>
                </a:lnTo>
                <a:lnTo>
                  <a:pt x="217337" y="535205"/>
                </a:lnTo>
                <a:lnTo>
                  <a:pt x="243700" y="498401"/>
                </a:lnTo>
                <a:lnTo>
                  <a:pt x="271360" y="462620"/>
                </a:lnTo>
                <a:lnTo>
                  <a:pt x="300284" y="427897"/>
                </a:lnTo>
                <a:lnTo>
                  <a:pt x="330436" y="394265"/>
                </a:lnTo>
                <a:lnTo>
                  <a:pt x="361783" y="361759"/>
                </a:lnTo>
                <a:lnTo>
                  <a:pt x="394290" y="330413"/>
                </a:lnTo>
                <a:lnTo>
                  <a:pt x="427923" y="300262"/>
                </a:lnTo>
                <a:lnTo>
                  <a:pt x="462647" y="271340"/>
                </a:lnTo>
                <a:lnTo>
                  <a:pt x="498428" y="243682"/>
                </a:lnTo>
                <a:lnTo>
                  <a:pt x="535233" y="217320"/>
                </a:lnTo>
                <a:lnTo>
                  <a:pt x="573026" y="192291"/>
                </a:lnTo>
                <a:lnTo>
                  <a:pt x="611773" y="168627"/>
                </a:lnTo>
                <a:lnTo>
                  <a:pt x="651440" y="146364"/>
                </a:lnTo>
                <a:lnTo>
                  <a:pt x="691992" y="125536"/>
                </a:lnTo>
                <a:lnTo>
                  <a:pt x="733396" y="106177"/>
                </a:lnTo>
                <a:lnTo>
                  <a:pt x="775617" y="88321"/>
                </a:lnTo>
                <a:lnTo>
                  <a:pt x="818620" y="72004"/>
                </a:lnTo>
                <a:lnTo>
                  <a:pt x="862371" y="57258"/>
                </a:lnTo>
                <a:lnTo>
                  <a:pt x="906837" y="44118"/>
                </a:lnTo>
                <a:lnTo>
                  <a:pt x="951982" y="32619"/>
                </a:lnTo>
                <a:lnTo>
                  <a:pt x="997772" y="22795"/>
                </a:lnTo>
                <a:lnTo>
                  <a:pt x="1044173" y="14680"/>
                </a:lnTo>
                <a:lnTo>
                  <a:pt x="1091151" y="8309"/>
                </a:lnTo>
                <a:lnTo>
                  <a:pt x="1138672" y="3715"/>
                </a:lnTo>
                <a:lnTo>
                  <a:pt x="1186700" y="934"/>
                </a:lnTo>
                <a:lnTo>
                  <a:pt x="1235202" y="0"/>
                </a:lnTo>
                <a:lnTo>
                  <a:pt x="1235202" y="1235202"/>
                </a:lnTo>
                <a:lnTo>
                  <a:pt x="1235202" y="24704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/>
          <p:nvPr/>
        </p:nvSpPr>
        <p:spPr>
          <a:xfrm>
            <a:off x="1008125" y="2864358"/>
            <a:ext cx="427673" cy="855345"/>
          </a:xfrm>
          <a:custGeom>
            <a:avLst/>
            <a:gdLst/>
            <a:ahLst/>
            <a:cxnLst/>
            <a:rect l="l" t="t" r="r" b="b"/>
            <a:pathLst>
              <a:path w="570230" h="1140460">
                <a:moveTo>
                  <a:pt x="569976" y="0"/>
                </a:moveTo>
                <a:lnTo>
                  <a:pt x="520790" y="2091"/>
                </a:lnTo>
                <a:lnTo>
                  <a:pt x="472767" y="8253"/>
                </a:lnTo>
                <a:lnTo>
                  <a:pt x="426078" y="18313"/>
                </a:lnTo>
                <a:lnTo>
                  <a:pt x="380894" y="32101"/>
                </a:lnTo>
                <a:lnTo>
                  <a:pt x="337386" y="49445"/>
                </a:lnTo>
                <a:lnTo>
                  <a:pt x="295725" y="70175"/>
                </a:lnTo>
                <a:lnTo>
                  <a:pt x="256082" y="94120"/>
                </a:lnTo>
                <a:lnTo>
                  <a:pt x="218628" y="121109"/>
                </a:lnTo>
                <a:lnTo>
                  <a:pt x="183534" y="150970"/>
                </a:lnTo>
                <a:lnTo>
                  <a:pt x="150970" y="183534"/>
                </a:lnTo>
                <a:lnTo>
                  <a:pt x="121109" y="218628"/>
                </a:lnTo>
                <a:lnTo>
                  <a:pt x="94120" y="256082"/>
                </a:lnTo>
                <a:lnTo>
                  <a:pt x="70175" y="295725"/>
                </a:lnTo>
                <a:lnTo>
                  <a:pt x="49445" y="337386"/>
                </a:lnTo>
                <a:lnTo>
                  <a:pt x="32101" y="380894"/>
                </a:lnTo>
                <a:lnTo>
                  <a:pt x="18313" y="426078"/>
                </a:lnTo>
                <a:lnTo>
                  <a:pt x="8253" y="472767"/>
                </a:lnTo>
                <a:lnTo>
                  <a:pt x="2091" y="520790"/>
                </a:lnTo>
                <a:lnTo>
                  <a:pt x="0" y="569975"/>
                </a:lnTo>
                <a:lnTo>
                  <a:pt x="2091" y="619161"/>
                </a:lnTo>
                <a:lnTo>
                  <a:pt x="8253" y="667184"/>
                </a:lnTo>
                <a:lnTo>
                  <a:pt x="18313" y="713873"/>
                </a:lnTo>
                <a:lnTo>
                  <a:pt x="32101" y="759057"/>
                </a:lnTo>
                <a:lnTo>
                  <a:pt x="49445" y="802565"/>
                </a:lnTo>
                <a:lnTo>
                  <a:pt x="70175" y="844226"/>
                </a:lnTo>
                <a:lnTo>
                  <a:pt x="94120" y="883869"/>
                </a:lnTo>
                <a:lnTo>
                  <a:pt x="121109" y="921323"/>
                </a:lnTo>
                <a:lnTo>
                  <a:pt x="150970" y="956417"/>
                </a:lnTo>
                <a:lnTo>
                  <a:pt x="183534" y="988981"/>
                </a:lnTo>
                <a:lnTo>
                  <a:pt x="218628" y="1018842"/>
                </a:lnTo>
                <a:lnTo>
                  <a:pt x="256082" y="1045831"/>
                </a:lnTo>
                <a:lnTo>
                  <a:pt x="295725" y="1069776"/>
                </a:lnTo>
                <a:lnTo>
                  <a:pt x="337386" y="1090506"/>
                </a:lnTo>
                <a:lnTo>
                  <a:pt x="380894" y="1107850"/>
                </a:lnTo>
                <a:lnTo>
                  <a:pt x="426078" y="1121638"/>
                </a:lnTo>
                <a:lnTo>
                  <a:pt x="472767" y="1131698"/>
                </a:lnTo>
                <a:lnTo>
                  <a:pt x="520790" y="1137860"/>
                </a:lnTo>
                <a:lnTo>
                  <a:pt x="569976" y="1139951"/>
                </a:lnTo>
                <a:lnTo>
                  <a:pt x="569976" y="0"/>
                </a:lnTo>
                <a:close/>
              </a:path>
            </a:pathLst>
          </a:custGeom>
          <a:solidFill>
            <a:srgbClr val="9999B7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8" name="object 8"/>
          <p:cNvSpPr/>
          <p:nvPr/>
        </p:nvSpPr>
        <p:spPr>
          <a:xfrm>
            <a:off x="1008125" y="2864358"/>
            <a:ext cx="427673" cy="855345"/>
          </a:xfrm>
          <a:custGeom>
            <a:avLst/>
            <a:gdLst/>
            <a:ahLst/>
            <a:cxnLst/>
            <a:rect l="l" t="t" r="r" b="b"/>
            <a:pathLst>
              <a:path w="570230" h="1140460">
                <a:moveTo>
                  <a:pt x="569976" y="1139951"/>
                </a:moveTo>
                <a:lnTo>
                  <a:pt x="520790" y="1137860"/>
                </a:lnTo>
                <a:lnTo>
                  <a:pt x="472767" y="1131698"/>
                </a:lnTo>
                <a:lnTo>
                  <a:pt x="426078" y="1121638"/>
                </a:lnTo>
                <a:lnTo>
                  <a:pt x="380894" y="1107850"/>
                </a:lnTo>
                <a:lnTo>
                  <a:pt x="337386" y="1090506"/>
                </a:lnTo>
                <a:lnTo>
                  <a:pt x="295725" y="1069776"/>
                </a:lnTo>
                <a:lnTo>
                  <a:pt x="256082" y="1045831"/>
                </a:lnTo>
                <a:lnTo>
                  <a:pt x="218628" y="1018842"/>
                </a:lnTo>
                <a:lnTo>
                  <a:pt x="183534" y="988981"/>
                </a:lnTo>
                <a:lnTo>
                  <a:pt x="150970" y="956417"/>
                </a:lnTo>
                <a:lnTo>
                  <a:pt x="121109" y="921323"/>
                </a:lnTo>
                <a:lnTo>
                  <a:pt x="94120" y="883869"/>
                </a:lnTo>
                <a:lnTo>
                  <a:pt x="70175" y="844226"/>
                </a:lnTo>
                <a:lnTo>
                  <a:pt x="49445" y="802565"/>
                </a:lnTo>
                <a:lnTo>
                  <a:pt x="32101" y="759057"/>
                </a:lnTo>
                <a:lnTo>
                  <a:pt x="18313" y="713873"/>
                </a:lnTo>
                <a:lnTo>
                  <a:pt x="8253" y="667184"/>
                </a:lnTo>
                <a:lnTo>
                  <a:pt x="2091" y="619161"/>
                </a:lnTo>
                <a:lnTo>
                  <a:pt x="0" y="569975"/>
                </a:lnTo>
                <a:lnTo>
                  <a:pt x="2091" y="520790"/>
                </a:lnTo>
                <a:lnTo>
                  <a:pt x="8253" y="472767"/>
                </a:lnTo>
                <a:lnTo>
                  <a:pt x="18313" y="426078"/>
                </a:lnTo>
                <a:lnTo>
                  <a:pt x="32101" y="380894"/>
                </a:lnTo>
                <a:lnTo>
                  <a:pt x="49445" y="337386"/>
                </a:lnTo>
                <a:lnTo>
                  <a:pt x="70175" y="295725"/>
                </a:lnTo>
                <a:lnTo>
                  <a:pt x="94120" y="256082"/>
                </a:lnTo>
                <a:lnTo>
                  <a:pt x="121109" y="218628"/>
                </a:lnTo>
                <a:lnTo>
                  <a:pt x="150970" y="183534"/>
                </a:lnTo>
                <a:lnTo>
                  <a:pt x="183534" y="150970"/>
                </a:lnTo>
                <a:lnTo>
                  <a:pt x="218628" y="121109"/>
                </a:lnTo>
                <a:lnTo>
                  <a:pt x="256082" y="94120"/>
                </a:lnTo>
                <a:lnTo>
                  <a:pt x="295725" y="70175"/>
                </a:lnTo>
                <a:lnTo>
                  <a:pt x="337386" y="49445"/>
                </a:lnTo>
                <a:lnTo>
                  <a:pt x="380894" y="32101"/>
                </a:lnTo>
                <a:lnTo>
                  <a:pt x="426078" y="18313"/>
                </a:lnTo>
                <a:lnTo>
                  <a:pt x="472767" y="8253"/>
                </a:lnTo>
                <a:lnTo>
                  <a:pt x="520790" y="2091"/>
                </a:lnTo>
                <a:lnTo>
                  <a:pt x="569976" y="0"/>
                </a:lnTo>
                <a:lnTo>
                  <a:pt x="569976" y="569975"/>
                </a:lnTo>
                <a:lnTo>
                  <a:pt x="569976" y="113995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36370" y="728345"/>
          <a:ext cx="7622540" cy="3702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2540"/>
              </a:tblGrid>
              <a:tr h="1329055">
                <a:tc>
                  <a:txBody>
                    <a:bodyPr/>
                    <a:lstStyle/>
                    <a:p>
                      <a:pPr marL="5140960" indent="-229235">
                        <a:lnSpc>
                          <a:spcPts val="1490"/>
                        </a:lnSpc>
                        <a:spcBef>
                          <a:spcPts val="550"/>
                        </a:spcBef>
                        <a:buFont typeface="Arial" panose="020B0604020202020204"/>
                        <a:buChar char="•"/>
                        <a:tabLst>
                          <a:tab pos="5140960" algn="l"/>
                          <a:tab pos="5141595" algn="l"/>
                        </a:tabLst>
                      </a:pP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跟加盟商约定好时间收取加盟品牌费</a:t>
                      </a:r>
                      <a:endParaRPr sz="1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12520">
                        <a:lnSpc>
                          <a:spcPts val="3655"/>
                        </a:lnSpc>
                        <a:tabLst>
                          <a:tab pos="5140960" algn="l"/>
                        </a:tabLst>
                      </a:pPr>
                      <a:r>
                        <a:rPr sz="2400" b="0" spc="-7" baseline="-10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按时收费</a:t>
                      </a:r>
                      <a:r>
                        <a:rPr sz="2400" b="0" baseline="-10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难</a:t>
                      </a:r>
                      <a:r>
                        <a:rPr sz="1000" b="0" baseline="-10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用，需要加盟商亲自按时划款，很容</a:t>
                      </a:r>
                      <a:endParaRPr sz="1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140960">
                        <a:lnSpc>
                          <a:spcPts val="2285"/>
                        </a:lnSpc>
                      </a:pP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易遗忘而且增加他们工作量</a:t>
                      </a:r>
                      <a:endParaRPr sz="1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2387" marB="0">
                    <a:lnL w="12700">
                      <a:solidFill>
                        <a:srgbClr val="28287B"/>
                      </a:solidFill>
                      <a:prstDash val="solid"/>
                    </a:lnL>
                    <a:lnR w="12700">
                      <a:solidFill>
                        <a:srgbClr val="28287B"/>
                      </a:solidFill>
                      <a:prstDash val="solid"/>
                    </a:lnR>
                    <a:lnT w="12700">
                      <a:solidFill>
                        <a:srgbClr val="28287B"/>
                      </a:solidFill>
                      <a:prstDash val="solid"/>
                    </a:lnT>
                    <a:lnB w="12700">
                      <a:solidFill>
                        <a:srgbClr val="5252A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lstStyle/>
                    <a:p>
                      <a:pPr marL="1112520">
                        <a:lnSpc>
                          <a:spcPts val="4690"/>
                        </a:lnSpc>
                        <a:spcBef>
                          <a:spcPts val="130"/>
                        </a:spcBef>
                        <a:tabLst>
                          <a:tab pos="4912360" algn="l"/>
                          <a:tab pos="5140960" algn="l"/>
                        </a:tabLst>
                      </a:pPr>
                      <a:r>
                        <a:rPr lang="en-US" sz="2400" b="0" spc="-7" baseline="-22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2400" b="0" spc="-7" baseline="-22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查漏不方</a:t>
                      </a:r>
                      <a:r>
                        <a:rPr sz="2400" b="0" baseline="-22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便</a:t>
                      </a:r>
                      <a:r>
                        <a:rPr sz="1000" b="0" baseline="-22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	先要查看哪些没有交费成功的，查到</a:t>
                      </a:r>
                      <a:endParaRPr sz="1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140960">
                        <a:lnSpc>
                          <a:spcPts val="2290"/>
                        </a:lnSpc>
                      </a:pP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后再一个个通知他们续费</a:t>
                      </a:r>
                      <a:r>
                        <a:rPr sz="1000" b="0" spc="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费时费力</a:t>
                      </a:r>
                      <a:endParaRPr sz="1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382" marB="0">
                    <a:lnL w="12700">
                      <a:solidFill>
                        <a:srgbClr val="5252A8"/>
                      </a:solidFill>
                      <a:prstDash val="solid"/>
                    </a:lnL>
                    <a:lnR w="12700">
                      <a:solidFill>
                        <a:srgbClr val="5252A8"/>
                      </a:solidFill>
                      <a:prstDash val="solid"/>
                    </a:lnR>
                    <a:lnT w="12700">
                      <a:solidFill>
                        <a:srgbClr val="5252A8"/>
                      </a:solidFill>
                      <a:prstDash val="solid"/>
                    </a:lnT>
                    <a:lnB w="12700">
                      <a:solidFill>
                        <a:srgbClr val="9999B7"/>
                      </a:solidFill>
                      <a:prstDash val="solid"/>
                    </a:lnB>
                  </a:tcPr>
                </a:tc>
              </a:tr>
              <a:tr h="1229360">
                <a:tc>
                  <a:txBody>
                    <a:bodyPr/>
                    <a:lstStyle/>
                    <a:p>
                      <a:pPr marL="1118235" algn="ctr">
                        <a:lnSpc>
                          <a:spcPts val="4475"/>
                        </a:lnSpc>
                        <a:tabLst>
                          <a:tab pos="4657090" algn="l"/>
                          <a:tab pos="4885690" algn="l"/>
                        </a:tabLst>
                      </a:pPr>
                      <a:r>
                        <a:rPr sz="2400" b="0" baseline="-27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耗时耗</a:t>
                      </a:r>
                      <a:r>
                        <a:rPr sz="2400" b="0" spc="7" baseline="-27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</a:t>
                      </a:r>
                      <a:r>
                        <a:rPr sz="1000" b="0" spc="7" baseline="-27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	加盟商比较多的情况下查看哪些人没</a:t>
                      </a:r>
                      <a:endParaRPr sz="1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140960">
                        <a:lnSpc>
                          <a:spcPts val="2290"/>
                        </a:lnSpc>
                      </a:pPr>
                      <a:r>
                        <a:rPr sz="10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有交费成功很耗时耗力</a:t>
                      </a:r>
                      <a:endParaRPr sz="1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B7"/>
                      </a:solidFill>
                      <a:prstDash val="solid"/>
                    </a:lnL>
                    <a:lnR w="12700">
                      <a:solidFill>
                        <a:srgbClr val="9999B7"/>
                      </a:solidFill>
                      <a:prstDash val="solid"/>
                    </a:lnR>
                    <a:lnT w="12700">
                      <a:solidFill>
                        <a:srgbClr val="9999B7"/>
                      </a:solidFill>
                      <a:prstDash val="solid"/>
                    </a:lnT>
                    <a:lnB w="12700">
                      <a:solidFill>
                        <a:srgbClr val="9999B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8765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收款成功发送扣款消息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398" y="588644"/>
            <a:ext cx="2428875" cy="39650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235991" y="2425065"/>
            <a:ext cx="104775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银行扣款短信</a:t>
            </a:r>
            <a:endParaRPr sz="135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0175" y="2475738"/>
            <a:ext cx="608171" cy="209550"/>
          </a:xfrm>
          <a:custGeom>
            <a:avLst/>
            <a:gdLst/>
            <a:ahLst/>
            <a:cxnLst/>
            <a:rect l="l" t="t" r="r" b="b"/>
            <a:pathLst>
              <a:path w="810894" h="279400">
                <a:moveTo>
                  <a:pt x="671322" y="0"/>
                </a:moveTo>
                <a:lnTo>
                  <a:pt x="671322" y="69723"/>
                </a:lnTo>
                <a:lnTo>
                  <a:pt x="0" y="69723"/>
                </a:lnTo>
                <a:lnTo>
                  <a:pt x="0" y="209168"/>
                </a:lnTo>
                <a:lnTo>
                  <a:pt x="671322" y="209168"/>
                </a:lnTo>
                <a:lnTo>
                  <a:pt x="671322" y="278891"/>
                </a:lnTo>
                <a:lnTo>
                  <a:pt x="810768" y="139445"/>
                </a:lnTo>
                <a:lnTo>
                  <a:pt x="67132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0175" y="2475738"/>
            <a:ext cx="608171" cy="209550"/>
          </a:xfrm>
          <a:custGeom>
            <a:avLst/>
            <a:gdLst/>
            <a:ahLst/>
            <a:cxnLst/>
            <a:rect l="l" t="t" r="r" b="b"/>
            <a:pathLst>
              <a:path w="810894" h="279400">
                <a:moveTo>
                  <a:pt x="0" y="69723"/>
                </a:moveTo>
                <a:lnTo>
                  <a:pt x="671322" y="69723"/>
                </a:lnTo>
                <a:lnTo>
                  <a:pt x="671322" y="0"/>
                </a:lnTo>
                <a:lnTo>
                  <a:pt x="810768" y="139445"/>
                </a:lnTo>
                <a:lnTo>
                  <a:pt x="671322" y="278891"/>
                </a:lnTo>
                <a:lnTo>
                  <a:pt x="671322" y="209168"/>
                </a:lnTo>
                <a:lnTo>
                  <a:pt x="0" y="209168"/>
                </a:lnTo>
                <a:lnTo>
                  <a:pt x="0" y="69723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1558" y="2488596"/>
            <a:ext cx="104775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富友代扣短信</a:t>
            </a:r>
            <a:endParaRPr sz="135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00341" y="2538602"/>
            <a:ext cx="508635" cy="176213"/>
          </a:xfrm>
          <a:custGeom>
            <a:avLst/>
            <a:gdLst/>
            <a:ahLst/>
            <a:cxnLst/>
            <a:rect l="l" t="t" r="r" b="b"/>
            <a:pathLst>
              <a:path w="678179" h="234950">
                <a:moveTo>
                  <a:pt x="117347" y="0"/>
                </a:moveTo>
                <a:lnTo>
                  <a:pt x="0" y="117348"/>
                </a:lnTo>
                <a:lnTo>
                  <a:pt x="117347" y="234696"/>
                </a:lnTo>
                <a:lnTo>
                  <a:pt x="117347" y="176022"/>
                </a:lnTo>
                <a:lnTo>
                  <a:pt x="678179" y="176022"/>
                </a:lnTo>
                <a:lnTo>
                  <a:pt x="678179" y="58674"/>
                </a:lnTo>
                <a:lnTo>
                  <a:pt x="117347" y="58674"/>
                </a:lnTo>
                <a:lnTo>
                  <a:pt x="11734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0341" y="2538602"/>
            <a:ext cx="508635" cy="176213"/>
          </a:xfrm>
          <a:custGeom>
            <a:avLst/>
            <a:gdLst/>
            <a:ahLst/>
            <a:cxnLst/>
            <a:rect l="l" t="t" r="r" b="b"/>
            <a:pathLst>
              <a:path w="678179" h="234950">
                <a:moveTo>
                  <a:pt x="678179" y="176022"/>
                </a:moveTo>
                <a:lnTo>
                  <a:pt x="117347" y="176022"/>
                </a:lnTo>
                <a:lnTo>
                  <a:pt x="117347" y="234696"/>
                </a:lnTo>
                <a:lnTo>
                  <a:pt x="0" y="117348"/>
                </a:lnTo>
                <a:lnTo>
                  <a:pt x="117347" y="0"/>
                </a:lnTo>
                <a:lnTo>
                  <a:pt x="117347" y="58674"/>
                </a:lnTo>
                <a:lnTo>
                  <a:pt x="678179" y="58674"/>
                </a:lnTo>
                <a:lnTo>
                  <a:pt x="678179" y="176022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20031" y="571500"/>
            <a:ext cx="2435732" cy="398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7335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如何手动退款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145" y="3845051"/>
            <a:ext cx="8424863" cy="5207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05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对于扣款成功的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易，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为操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失误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要线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退款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款】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步骤：点击【门店收</a:t>
            </a:r>
            <a:r>
              <a:rPr sz="105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050" spc="2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收款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录】</a:t>
            </a:r>
            <a:r>
              <a:rPr sz="1050" spc="2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弹出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款提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框，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择【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额退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】或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【部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金额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款】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款原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【提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3216"/>
            <a:ext cx="9144000" cy="31672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7335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如何手动退款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4" y="3015944"/>
            <a:ext cx="6362224" cy="1301750"/>
          </a:xfrm>
          <a:prstGeom prst="rect">
            <a:avLst/>
          </a:prstGeom>
        </p:spPr>
        <p:txBody>
          <a:bodyPr vert="horz" wrap="square" lIns="0" tIns="900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05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操作完【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款】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败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r>
              <a:rPr sz="105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退款成功：走网联通道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时线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退款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3657600">
              <a:lnSpc>
                <a:spcPct val="150000"/>
              </a:lnSpc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退款中：走银联通道不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持线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款，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要清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手动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 退款失败：退款没有成功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未退款：没有执行退款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</a:t>
            </a:r>
            <a:r>
              <a:rPr sz="105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到账时间：退款成功后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时到账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847" y="810432"/>
            <a:ext cx="8968290" cy="199791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7335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如何手动退款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4" y="3287725"/>
            <a:ext cx="4422934" cy="7899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05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3，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新增【退款类型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050" spc="2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上退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和线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退款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线上退款：走网联通道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上退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，手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续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费实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线下退款：走银联通道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上退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，需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清算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下退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的，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续费</a:t>
            </a:r>
            <a:r>
              <a:rPr sz="105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0935"/>
            <a:ext cx="9144000" cy="24345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34480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关于手续费及资金到账时间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4818" y="1489138"/>
            <a:ext cx="69056" cy="1119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1352547" y="2037969"/>
            <a:ext cx="69056" cy="1119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3588365" y="2861215"/>
            <a:ext cx="69056" cy="1119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 txBox="1"/>
          <p:nvPr/>
        </p:nvSpPr>
        <p:spPr>
          <a:xfrm>
            <a:off x="180340" y="1063625"/>
            <a:ext cx="7172325" cy="23653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手续费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：从收取的管理费，服务费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费用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扣除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友手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续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</a:t>
            </a:r>
            <a:r>
              <a:rPr sz="1200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，T+1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富友通用费率是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元（包含</a:t>
            </a:r>
            <a:r>
              <a:rPr sz="1200" spc="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1000）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以下每笔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元，超过</a:t>
            </a:r>
            <a:r>
              <a:rPr sz="1200" spc="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费率</a:t>
            </a:r>
            <a:r>
              <a:rPr sz="1200" spc="5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0.3，3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-8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483225">
              <a:lnSpc>
                <a:spcPct val="150000"/>
              </a:lnSpc>
            </a:pPr>
            <a:r>
              <a:rPr sz="1200" spc="7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X&lt;=1000，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 </a:t>
            </a:r>
            <a:r>
              <a:rPr sz="1200" spc="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sz="1200" spc="2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r>
              <a:rPr sz="1200" spc="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，收</a:t>
            </a:r>
            <a:r>
              <a:rPr sz="1200" spc="-3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sz="1200" spc="-2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1200" spc="-9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0.3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举个例子：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530475" algn="l"/>
              </a:tabLst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比如门店收款金额</a:t>
            </a:r>
            <a:r>
              <a:rPr sz="1200" spc="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：100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	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每笔手续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</a:t>
            </a:r>
            <a:r>
              <a:rPr sz="12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2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sz="1200" spc="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sz="1200" spc="-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530475" algn="l"/>
              </a:tabLst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门店收款金额</a:t>
            </a:r>
            <a:r>
              <a:rPr sz="1200" spc="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：1200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7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每笔手续费</a:t>
            </a:r>
            <a:r>
              <a:rPr sz="120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2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sz="1200" spc="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1200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1200" spc="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0.3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2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sz="1200" spc="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资金到账时间</a:t>
            </a:r>
            <a:r>
              <a:rPr sz="1200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：T+1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结算到商户入网结算账号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关于开具发票事宜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4736" y="1758760"/>
            <a:ext cx="6495098" cy="16249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新入网商户</a:t>
            </a:r>
            <a:r>
              <a:rPr sz="1500" b="1" spc="-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15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个月之后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票，</a:t>
            </a:r>
            <a:r>
              <a:rPr sz="15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</a:t>
            </a:r>
            <a:r>
              <a:rPr sz="1500" spc="-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补开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票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300000"/>
              </a:lnSpc>
            </a:pP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由于开票系统的限制，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入网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户交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金额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</a:t>
            </a:r>
            <a:r>
              <a:rPr sz="15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500" spc="-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5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才可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月开票 开票内容模板：</a:t>
            </a:r>
            <a:r>
              <a:rPr sz="15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信息技</a:t>
            </a:r>
            <a:r>
              <a:rPr sz="150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5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1500" b="1" spc="-7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1500" b="1" spc="-1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r>
              <a:rPr sz="15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续费</a:t>
            </a:r>
            <a:endParaRPr sz="15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1780234" y="2075729"/>
            <a:ext cx="496785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defTabSz="456565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Roboto Th" pitchFamily="2" charset="0"/>
              </a:rPr>
              <a:t>THANKS</a:t>
            </a:r>
            <a:endParaRPr lang="en-US" altLang="zh-CN" sz="4800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Roboto Th" pitchFamily="2" charset="0"/>
            </a:endParaRPr>
          </a:p>
        </p:txBody>
      </p: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883250" y="3029108"/>
            <a:ext cx="6241152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p>
            <a:pPr defTabSz="456565">
              <a:lnSpc>
                <a:spcPct val="17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珠海赋佳合利科技有限公司</a:t>
            </a:r>
            <a:endParaRPr lang="zh-CN" altLang="en-US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官方网址：https://www.fupay.org/index.html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联系方式：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400-027-0899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地址：武汉市青山区和平大道钰龙时代中心25楼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门店收款解决方案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2566" y="987552"/>
            <a:ext cx="5105876" cy="893921"/>
          </a:xfrm>
          <a:custGeom>
            <a:avLst/>
            <a:gdLst/>
            <a:ahLst/>
            <a:cxnLst/>
            <a:rect l="l" t="t" r="r" b="b"/>
            <a:pathLst>
              <a:path w="6807834" h="1191895">
                <a:moveTo>
                  <a:pt x="6807708" y="0"/>
                </a:moveTo>
                <a:lnTo>
                  <a:pt x="595884" y="0"/>
                </a:lnTo>
                <a:lnTo>
                  <a:pt x="0" y="595884"/>
                </a:lnTo>
                <a:lnTo>
                  <a:pt x="595884" y="1191767"/>
                </a:lnTo>
                <a:lnTo>
                  <a:pt x="6807708" y="1191767"/>
                </a:lnTo>
                <a:lnTo>
                  <a:pt x="6807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2566" y="987552"/>
            <a:ext cx="5105876" cy="893921"/>
          </a:xfrm>
          <a:custGeom>
            <a:avLst/>
            <a:gdLst/>
            <a:ahLst/>
            <a:cxnLst/>
            <a:rect l="l" t="t" r="r" b="b"/>
            <a:pathLst>
              <a:path w="6807834" h="1191895">
                <a:moveTo>
                  <a:pt x="6807708" y="1191767"/>
                </a:moveTo>
                <a:lnTo>
                  <a:pt x="595884" y="1191767"/>
                </a:lnTo>
                <a:lnTo>
                  <a:pt x="0" y="595884"/>
                </a:lnTo>
                <a:lnTo>
                  <a:pt x="595884" y="0"/>
                </a:lnTo>
                <a:lnTo>
                  <a:pt x="6807708" y="0"/>
                </a:lnTo>
                <a:lnTo>
                  <a:pt x="6807708" y="1191767"/>
                </a:lnTo>
                <a:close/>
              </a:path>
            </a:pathLst>
          </a:custGeom>
          <a:ln w="12700">
            <a:solidFill>
              <a:srgbClr val="A9CACE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2566" y="2148840"/>
            <a:ext cx="5105876" cy="893921"/>
          </a:xfrm>
          <a:custGeom>
            <a:avLst/>
            <a:gdLst/>
            <a:ahLst/>
            <a:cxnLst/>
            <a:rect l="l" t="t" r="r" b="b"/>
            <a:pathLst>
              <a:path w="6807834" h="1191895">
                <a:moveTo>
                  <a:pt x="6807708" y="0"/>
                </a:moveTo>
                <a:lnTo>
                  <a:pt x="595884" y="0"/>
                </a:lnTo>
                <a:lnTo>
                  <a:pt x="0" y="595883"/>
                </a:lnTo>
                <a:lnTo>
                  <a:pt x="595884" y="1191767"/>
                </a:lnTo>
                <a:lnTo>
                  <a:pt x="6807708" y="1191767"/>
                </a:lnTo>
                <a:lnTo>
                  <a:pt x="6807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2566" y="2148840"/>
            <a:ext cx="5105876" cy="893921"/>
          </a:xfrm>
          <a:custGeom>
            <a:avLst/>
            <a:gdLst/>
            <a:ahLst/>
            <a:cxnLst/>
            <a:rect l="l" t="t" r="r" b="b"/>
            <a:pathLst>
              <a:path w="6807834" h="1191895">
                <a:moveTo>
                  <a:pt x="6807708" y="1191767"/>
                </a:moveTo>
                <a:lnTo>
                  <a:pt x="595884" y="1191767"/>
                </a:lnTo>
                <a:lnTo>
                  <a:pt x="0" y="595883"/>
                </a:lnTo>
                <a:lnTo>
                  <a:pt x="595884" y="0"/>
                </a:lnTo>
                <a:lnTo>
                  <a:pt x="6807708" y="0"/>
                </a:lnTo>
                <a:lnTo>
                  <a:pt x="6807708" y="1191767"/>
                </a:lnTo>
                <a:close/>
              </a:path>
            </a:pathLst>
          </a:custGeom>
          <a:ln w="12700">
            <a:solidFill>
              <a:srgbClr val="A9CACE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0891" y="978694"/>
            <a:ext cx="921163" cy="90811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880140" y="987266"/>
            <a:ext cx="5383720" cy="180340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307465">
              <a:lnSpc>
                <a:spcPct val="100000"/>
              </a:lnSpc>
              <a:spcBef>
                <a:spcPts val="105"/>
              </a:spcBef>
            </a:pPr>
            <a:r>
              <a:rPr dirty="0">
                <a:ea typeface="微软雅黑" panose="020B0503020204020204" charset="-122"/>
              </a:rPr>
              <a:t>一键按时收款</a:t>
            </a:r>
            <a:endParaRPr dirty="0">
              <a:ea typeface="微软雅黑" panose="020B0503020204020204" charset="-122"/>
            </a:endParaRPr>
          </a:p>
          <a:p>
            <a:pPr marL="1479550" marR="5080" indent="-172720">
              <a:lnSpc>
                <a:spcPts val="1870"/>
              </a:lnSpc>
              <a:spcBef>
                <a:spcPts val="1545"/>
              </a:spcBef>
              <a:buFont typeface="Arial" panose="020B0604020202020204"/>
              <a:buChar char="•"/>
              <a:tabLst>
                <a:tab pos="1480185" algn="l"/>
              </a:tabLst>
            </a:pPr>
            <a:r>
              <a:rPr sz="1000" b="0" spc="-5" dirty="0">
                <a:ea typeface="微软雅黑" panose="020B0503020204020204" charset="-122"/>
              </a:rPr>
              <a:t>系统里</a:t>
            </a:r>
            <a:r>
              <a:rPr sz="1000" b="0" spc="5" dirty="0">
                <a:ea typeface="微软雅黑" panose="020B0503020204020204" charset="-122"/>
              </a:rPr>
              <a:t>设</a:t>
            </a:r>
            <a:r>
              <a:rPr sz="1000" b="0" spc="-5" dirty="0">
                <a:ea typeface="微软雅黑" panose="020B0503020204020204" charset="-122"/>
              </a:rPr>
              <a:t>置好</a:t>
            </a:r>
            <a:r>
              <a:rPr sz="1000" b="0" spc="5" dirty="0">
                <a:ea typeface="微软雅黑" panose="020B0503020204020204" charset="-122"/>
              </a:rPr>
              <a:t>扣</a:t>
            </a:r>
            <a:r>
              <a:rPr sz="1000" b="0" spc="-5" dirty="0">
                <a:ea typeface="微软雅黑" panose="020B0503020204020204" charset="-122"/>
              </a:rPr>
              <a:t>款规则</a:t>
            </a:r>
            <a:r>
              <a:rPr sz="1000" b="0" spc="5" dirty="0">
                <a:ea typeface="微软雅黑" panose="020B0503020204020204" charset="-122"/>
              </a:rPr>
              <a:t>，</a:t>
            </a:r>
            <a:r>
              <a:rPr sz="1000" b="0" spc="-5" dirty="0">
                <a:ea typeface="微软雅黑" panose="020B0503020204020204" charset="-122"/>
              </a:rPr>
              <a:t>隔天</a:t>
            </a:r>
            <a:r>
              <a:rPr sz="1000" b="0" spc="5" dirty="0">
                <a:ea typeface="微软雅黑" panose="020B0503020204020204" charset="-122"/>
              </a:rPr>
              <a:t>按</a:t>
            </a:r>
            <a:r>
              <a:rPr sz="1000" b="0" spc="-5" dirty="0">
                <a:ea typeface="微软雅黑" panose="020B0503020204020204" charset="-122"/>
              </a:rPr>
              <a:t>时扣款</a:t>
            </a:r>
            <a:r>
              <a:rPr sz="1000" b="0" spc="5" dirty="0">
                <a:ea typeface="微软雅黑" panose="020B0503020204020204" charset="-122"/>
              </a:rPr>
              <a:t>，</a:t>
            </a:r>
            <a:r>
              <a:rPr sz="1000" b="0" spc="-5" dirty="0">
                <a:ea typeface="微软雅黑" panose="020B0503020204020204" charset="-122"/>
              </a:rPr>
              <a:t>也可</a:t>
            </a:r>
            <a:r>
              <a:rPr sz="1000" b="0" spc="5" dirty="0">
                <a:ea typeface="微软雅黑" panose="020B0503020204020204" charset="-122"/>
              </a:rPr>
              <a:t>以</a:t>
            </a:r>
            <a:r>
              <a:rPr sz="1000" b="0" spc="-5" dirty="0">
                <a:ea typeface="微软雅黑" panose="020B0503020204020204" charset="-122"/>
              </a:rPr>
              <a:t>手动实</a:t>
            </a:r>
            <a:r>
              <a:rPr sz="1000" b="0" spc="5" dirty="0">
                <a:ea typeface="微软雅黑" panose="020B0503020204020204" charset="-122"/>
              </a:rPr>
              <a:t>时</a:t>
            </a:r>
            <a:r>
              <a:rPr sz="1000" b="0" spc="-5" dirty="0">
                <a:ea typeface="微软雅黑" panose="020B0503020204020204" charset="-122"/>
              </a:rPr>
              <a:t>扣款， 支持批量处理</a:t>
            </a:r>
            <a:endParaRPr sz="1000">
              <a:ea typeface="微软雅黑" panose="020B0503020204020204" charset="-122"/>
            </a:endParaRPr>
          </a:p>
          <a:p>
            <a:pPr marL="1294765">
              <a:lnSpc>
                <a:spcPct val="100000"/>
              </a:lnSpc>
              <a:buFont typeface="Arial" panose="020B0604020202020204"/>
              <a:buChar char="•"/>
            </a:pPr>
            <a:endParaRPr sz="1200">
              <a:ea typeface="微软雅黑" panose="020B0503020204020204" charset="-122"/>
            </a:endParaRPr>
          </a:p>
          <a:p>
            <a:pPr marL="1294765">
              <a:lnSpc>
                <a:spcPct val="100000"/>
              </a:lnSpc>
              <a:spcBef>
                <a:spcPts val="20"/>
              </a:spcBef>
              <a:buFont typeface="Arial" panose="020B0604020202020204"/>
              <a:buChar char="•"/>
            </a:pPr>
            <a:r>
              <a:rPr dirty="0">
                <a:ea typeface="微软雅黑" panose="020B0503020204020204" charset="-122"/>
              </a:rPr>
              <a:t>漏缴全知晓</a:t>
            </a:r>
            <a:endParaRPr dirty="0">
              <a:ea typeface="微软雅黑" panose="020B0503020204020204" charset="-122"/>
            </a:endParaRPr>
          </a:p>
          <a:p>
            <a:pPr marL="1479550" indent="-172720">
              <a:lnSpc>
                <a:spcPct val="100000"/>
              </a:lnSpc>
              <a:spcBef>
                <a:spcPts val="1445"/>
              </a:spcBef>
              <a:buFont typeface="Arial" panose="020B0604020202020204"/>
              <a:buChar char="•"/>
              <a:tabLst>
                <a:tab pos="1480185" algn="l"/>
              </a:tabLst>
            </a:pPr>
            <a:r>
              <a:rPr sz="1000" b="0" spc="-5" dirty="0">
                <a:ea typeface="微软雅黑" panose="020B0503020204020204" charset="-122"/>
              </a:rPr>
              <a:t>查看系统收款记录哪些交费成功，</a:t>
            </a:r>
            <a:r>
              <a:rPr sz="1000" b="0" spc="5" dirty="0">
                <a:ea typeface="微软雅黑" panose="020B0503020204020204" charset="-122"/>
              </a:rPr>
              <a:t>哪</a:t>
            </a:r>
            <a:r>
              <a:rPr sz="1000" b="0" spc="-5" dirty="0">
                <a:ea typeface="微软雅黑" panose="020B0503020204020204" charset="-122"/>
              </a:rPr>
              <a:t>些交</a:t>
            </a:r>
            <a:r>
              <a:rPr sz="1000" b="0" spc="5" dirty="0">
                <a:ea typeface="微软雅黑" panose="020B0503020204020204" charset="-122"/>
              </a:rPr>
              <a:t>费</a:t>
            </a:r>
            <a:r>
              <a:rPr sz="1000" b="0" spc="-5" dirty="0">
                <a:ea typeface="微软雅黑" panose="020B0503020204020204" charset="-122"/>
              </a:rPr>
              <a:t>失败</a:t>
            </a:r>
            <a:r>
              <a:rPr sz="1000" b="0" spc="5" dirty="0">
                <a:ea typeface="微软雅黑" panose="020B0503020204020204" charset="-122"/>
              </a:rPr>
              <a:t>一</a:t>
            </a:r>
            <a:r>
              <a:rPr sz="1000" b="0" spc="-5" dirty="0">
                <a:ea typeface="微软雅黑" panose="020B0503020204020204" charset="-122"/>
              </a:rPr>
              <a:t>眼</a:t>
            </a:r>
            <a:r>
              <a:rPr sz="1000" b="0" dirty="0">
                <a:ea typeface="微软雅黑" panose="020B0503020204020204" charset="-122"/>
              </a:rPr>
              <a:t>便</a:t>
            </a:r>
            <a:r>
              <a:rPr sz="1000" b="0" spc="5" dirty="0">
                <a:ea typeface="微软雅黑" panose="020B0503020204020204" charset="-122"/>
              </a:rPr>
              <a:t>可</a:t>
            </a:r>
            <a:r>
              <a:rPr sz="1000" b="0" spc="-5" dirty="0">
                <a:ea typeface="微软雅黑" panose="020B0503020204020204" charset="-122"/>
              </a:rPr>
              <a:t>看出</a:t>
            </a:r>
            <a:endParaRPr sz="1000">
              <a:ea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5653" y="2148840"/>
            <a:ext cx="893921" cy="893921"/>
          </a:xfrm>
          <a:custGeom>
            <a:avLst/>
            <a:gdLst/>
            <a:ahLst/>
            <a:cxnLst/>
            <a:rect l="l" t="t" r="r" b="b"/>
            <a:pathLst>
              <a:path w="1191895" h="1191895">
                <a:moveTo>
                  <a:pt x="595883" y="0"/>
                </a:moveTo>
                <a:lnTo>
                  <a:pt x="547017" y="1975"/>
                </a:lnTo>
                <a:lnTo>
                  <a:pt x="499238" y="7800"/>
                </a:lnTo>
                <a:lnTo>
                  <a:pt x="452699" y="17320"/>
                </a:lnTo>
                <a:lnTo>
                  <a:pt x="407554" y="30382"/>
                </a:lnTo>
                <a:lnTo>
                  <a:pt x="363956" y="46833"/>
                </a:lnTo>
                <a:lnTo>
                  <a:pt x="322058" y="66519"/>
                </a:lnTo>
                <a:lnTo>
                  <a:pt x="282015" y="89286"/>
                </a:lnTo>
                <a:lnTo>
                  <a:pt x="243980" y="114982"/>
                </a:lnTo>
                <a:lnTo>
                  <a:pt x="208105" y="143453"/>
                </a:lnTo>
                <a:lnTo>
                  <a:pt x="174545" y="174545"/>
                </a:lnTo>
                <a:lnTo>
                  <a:pt x="143453" y="208105"/>
                </a:lnTo>
                <a:lnTo>
                  <a:pt x="114982" y="243980"/>
                </a:lnTo>
                <a:lnTo>
                  <a:pt x="89286" y="282015"/>
                </a:lnTo>
                <a:lnTo>
                  <a:pt x="66519" y="322058"/>
                </a:lnTo>
                <a:lnTo>
                  <a:pt x="46833" y="363956"/>
                </a:lnTo>
                <a:lnTo>
                  <a:pt x="30382" y="407554"/>
                </a:lnTo>
                <a:lnTo>
                  <a:pt x="17320" y="452699"/>
                </a:lnTo>
                <a:lnTo>
                  <a:pt x="7800" y="499238"/>
                </a:lnTo>
                <a:lnTo>
                  <a:pt x="1975" y="547017"/>
                </a:lnTo>
                <a:lnTo>
                  <a:pt x="0" y="595883"/>
                </a:lnTo>
                <a:lnTo>
                  <a:pt x="1975" y="644750"/>
                </a:lnTo>
                <a:lnTo>
                  <a:pt x="7800" y="692529"/>
                </a:lnTo>
                <a:lnTo>
                  <a:pt x="17320" y="739068"/>
                </a:lnTo>
                <a:lnTo>
                  <a:pt x="30382" y="784213"/>
                </a:lnTo>
                <a:lnTo>
                  <a:pt x="46833" y="827811"/>
                </a:lnTo>
                <a:lnTo>
                  <a:pt x="66519" y="869709"/>
                </a:lnTo>
                <a:lnTo>
                  <a:pt x="89286" y="909752"/>
                </a:lnTo>
                <a:lnTo>
                  <a:pt x="114982" y="947787"/>
                </a:lnTo>
                <a:lnTo>
                  <a:pt x="143453" y="983662"/>
                </a:lnTo>
                <a:lnTo>
                  <a:pt x="174545" y="1017222"/>
                </a:lnTo>
                <a:lnTo>
                  <a:pt x="208105" y="1048314"/>
                </a:lnTo>
                <a:lnTo>
                  <a:pt x="243980" y="1076785"/>
                </a:lnTo>
                <a:lnTo>
                  <a:pt x="282015" y="1102481"/>
                </a:lnTo>
                <a:lnTo>
                  <a:pt x="322058" y="1125248"/>
                </a:lnTo>
                <a:lnTo>
                  <a:pt x="363956" y="1144934"/>
                </a:lnTo>
                <a:lnTo>
                  <a:pt x="407554" y="1161385"/>
                </a:lnTo>
                <a:lnTo>
                  <a:pt x="452699" y="1174447"/>
                </a:lnTo>
                <a:lnTo>
                  <a:pt x="499238" y="1183967"/>
                </a:lnTo>
                <a:lnTo>
                  <a:pt x="547017" y="1189792"/>
                </a:lnTo>
                <a:lnTo>
                  <a:pt x="595883" y="1191767"/>
                </a:lnTo>
                <a:lnTo>
                  <a:pt x="644750" y="1189792"/>
                </a:lnTo>
                <a:lnTo>
                  <a:pt x="692529" y="1183967"/>
                </a:lnTo>
                <a:lnTo>
                  <a:pt x="739068" y="1174447"/>
                </a:lnTo>
                <a:lnTo>
                  <a:pt x="784213" y="1161385"/>
                </a:lnTo>
                <a:lnTo>
                  <a:pt x="827811" y="1144934"/>
                </a:lnTo>
                <a:lnTo>
                  <a:pt x="869709" y="1125248"/>
                </a:lnTo>
                <a:lnTo>
                  <a:pt x="909752" y="1102481"/>
                </a:lnTo>
                <a:lnTo>
                  <a:pt x="947787" y="1076785"/>
                </a:lnTo>
                <a:lnTo>
                  <a:pt x="983662" y="1048314"/>
                </a:lnTo>
                <a:lnTo>
                  <a:pt x="1017222" y="1017222"/>
                </a:lnTo>
                <a:lnTo>
                  <a:pt x="1048314" y="983662"/>
                </a:lnTo>
                <a:lnTo>
                  <a:pt x="1076785" y="947787"/>
                </a:lnTo>
                <a:lnTo>
                  <a:pt x="1102481" y="909752"/>
                </a:lnTo>
                <a:lnTo>
                  <a:pt x="1125248" y="869709"/>
                </a:lnTo>
                <a:lnTo>
                  <a:pt x="1144934" y="827811"/>
                </a:lnTo>
                <a:lnTo>
                  <a:pt x="1161385" y="784213"/>
                </a:lnTo>
                <a:lnTo>
                  <a:pt x="1174447" y="739068"/>
                </a:lnTo>
                <a:lnTo>
                  <a:pt x="1183967" y="692529"/>
                </a:lnTo>
                <a:lnTo>
                  <a:pt x="1189792" y="644750"/>
                </a:lnTo>
                <a:lnTo>
                  <a:pt x="1191768" y="595883"/>
                </a:lnTo>
                <a:lnTo>
                  <a:pt x="1189792" y="547017"/>
                </a:lnTo>
                <a:lnTo>
                  <a:pt x="1183967" y="499238"/>
                </a:lnTo>
                <a:lnTo>
                  <a:pt x="1174447" y="452699"/>
                </a:lnTo>
                <a:lnTo>
                  <a:pt x="1161385" y="407554"/>
                </a:lnTo>
                <a:lnTo>
                  <a:pt x="1144934" y="363956"/>
                </a:lnTo>
                <a:lnTo>
                  <a:pt x="1125248" y="322058"/>
                </a:lnTo>
                <a:lnTo>
                  <a:pt x="1102481" y="282015"/>
                </a:lnTo>
                <a:lnTo>
                  <a:pt x="1076785" y="243980"/>
                </a:lnTo>
                <a:lnTo>
                  <a:pt x="1048314" y="208105"/>
                </a:lnTo>
                <a:lnTo>
                  <a:pt x="1017222" y="174545"/>
                </a:lnTo>
                <a:lnTo>
                  <a:pt x="983662" y="143453"/>
                </a:lnTo>
                <a:lnTo>
                  <a:pt x="947787" y="114982"/>
                </a:lnTo>
                <a:lnTo>
                  <a:pt x="909752" y="89286"/>
                </a:lnTo>
                <a:lnTo>
                  <a:pt x="869709" y="66519"/>
                </a:lnTo>
                <a:lnTo>
                  <a:pt x="827811" y="46833"/>
                </a:lnTo>
                <a:lnTo>
                  <a:pt x="784213" y="30382"/>
                </a:lnTo>
                <a:lnTo>
                  <a:pt x="739068" y="17320"/>
                </a:lnTo>
                <a:lnTo>
                  <a:pt x="692529" y="7800"/>
                </a:lnTo>
                <a:lnTo>
                  <a:pt x="644750" y="1975"/>
                </a:lnTo>
                <a:lnTo>
                  <a:pt x="595883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5653" y="2148840"/>
            <a:ext cx="893921" cy="893921"/>
          </a:xfrm>
          <a:custGeom>
            <a:avLst/>
            <a:gdLst/>
            <a:ahLst/>
            <a:cxnLst/>
            <a:rect l="l" t="t" r="r" b="b"/>
            <a:pathLst>
              <a:path w="1191895" h="1191895">
                <a:moveTo>
                  <a:pt x="0" y="595883"/>
                </a:moveTo>
                <a:lnTo>
                  <a:pt x="1975" y="547017"/>
                </a:lnTo>
                <a:lnTo>
                  <a:pt x="7800" y="499238"/>
                </a:lnTo>
                <a:lnTo>
                  <a:pt x="17320" y="452699"/>
                </a:lnTo>
                <a:lnTo>
                  <a:pt x="30382" y="407554"/>
                </a:lnTo>
                <a:lnTo>
                  <a:pt x="46833" y="363956"/>
                </a:lnTo>
                <a:lnTo>
                  <a:pt x="66519" y="322058"/>
                </a:lnTo>
                <a:lnTo>
                  <a:pt x="89286" y="282015"/>
                </a:lnTo>
                <a:lnTo>
                  <a:pt x="114982" y="243980"/>
                </a:lnTo>
                <a:lnTo>
                  <a:pt x="143453" y="208105"/>
                </a:lnTo>
                <a:lnTo>
                  <a:pt x="174545" y="174545"/>
                </a:lnTo>
                <a:lnTo>
                  <a:pt x="208105" y="143453"/>
                </a:lnTo>
                <a:lnTo>
                  <a:pt x="243980" y="114982"/>
                </a:lnTo>
                <a:lnTo>
                  <a:pt x="282015" y="89286"/>
                </a:lnTo>
                <a:lnTo>
                  <a:pt x="322058" y="66519"/>
                </a:lnTo>
                <a:lnTo>
                  <a:pt x="363956" y="46833"/>
                </a:lnTo>
                <a:lnTo>
                  <a:pt x="407554" y="30382"/>
                </a:lnTo>
                <a:lnTo>
                  <a:pt x="452699" y="17320"/>
                </a:lnTo>
                <a:lnTo>
                  <a:pt x="499238" y="7800"/>
                </a:lnTo>
                <a:lnTo>
                  <a:pt x="547017" y="1975"/>
                </a:lnTo>
                <a:lnTo>
                  <a:pt x="595883" y="0"/>
                </a:lnTo>
                <a:lnTo>
                  <a:pt x="644750" y="1975"/>
                </a:lnTo>
                <a:lnTo>
                  <a:pt x="692529" y="7800"/>
                </a:lnTo>
                <a:lnTo>
                  <a:pt x="739068" y="17320"/>
                </a:lnTo>
                <a:lnTo>
                  <a:pt x="784213" y="30382"/>
                </a:lnTo>
                <a:lnTo>
                  <a:pt x="827811" y="46833"/>
                </a:lnTo>
                <a:lnTo>
                  <a:pt x="869709" y="66519"/>
                </a:lnTo>
                <a:lnTo>
                  <a:pt x="909752" y="89286"/>
                </a:lnTo>
                <a:lnTo>
                  <a:pt x="947787" y="114982"/>
                </a:lnTo>
                <a:lnTo>
                  <a:pt x="983662" y="143453"/>
                </a:lnTo>
                <a:lnTo>
                  <a:pt x="1017222" y="174545"/>
                </a:lnTo>
                <a:lnTo>
                  <a:pt x="1048314" y="208105"/>
                </a:lnTo>
                <a:lnTo>
                  <a:pt x="1076785" y="243980"/>
                </a:lnTo>
                <a:lnTo>
                  <a:pt x="1102481" y="282015"/>
                </a:lnTo>
                <a:lnTo>
                  <a:pt x="1125248" y="322058"/>
                </a:lnTo>
                <a:lnTo>
                  <a:pt x="1144934" y="363956"/>
                </a:lnTo>
                <a:lnTo>
                  <a:pt x="1161385" y="407554"/>
                </a:lnTo>
                <a:lnTo>
                  <a:pt x="1174447" y="452699"/>
                </a:lnTo>
                <a:lnTo>
                  <a:pt x="1183967" y="499238"/>
                </a:lnTo>
                <a:lnTo>
                  <a:pt x="1189792" y="547017"/>
                </a:lnTo>
                <a:lnTo>
                  <a:pt x="1191768" y="595883"/>
                </a:lnTo>
                <a:lnTo>
                  <a:pt x="1189792" y="644750"/>
                </a:lnTo>
                <a:lnTo>
                  <a:pt x="1183967" y="692529"/>
                </a:lnTo>
                <a:lnTo>
                  <a:pt x="1174447" y="739068"/>
                </a:lnTo>
                <a:lnTo>
                  <a:pt x="1161385" y="784213"/>
                </a:lnTo>
                <a:lnTo>
                  <a:pt x="1144934" y="827811"/>
                </a:lnTo>
                <a:lnTo>
                  <a:pt x="1125248" y="869709"/>
                </a:lnTo>
                <a:lnTo>
                  <a:pt x="1102481" y="909752"/>
                </a:lnTo>
                <a:lnTo>
                  <a:pt x="1076785" y="947787"/>
                </a:lnTo>
                <a:lnTo>
                  <a:pt x="1048314" y="983662"/>
                </a:lnTo>
                <a:lnTo>
                  <a:pt x="1017222" y="1017222"/>
                </a:lnTo>
                <a:lnTo>
                  <a:pt x="983662" y="1048314"/>
                </a:lnTo>
                <a:lnTo>
                  <a:pt x="947787" y="1076785"/>
                </a:lnTo>
                <a:lnTo>
                  <a:pt x="909752" y="1102481"/>
                </a:lnTo>
                <a:lnTo>
                  <a:pt x="869709" y="1125248"/>
                </a:lnTo>
                <a:lnTo>
                  <a:pt x="827811" y="1144934"/>
                </a:lnTo>
                <a:lnTo>
                  <a:pt x="784213" y="1161385"/>
                </a:lnTo>
                <a:lnTo>
                  <a:pt x="739068" y="1174447"/>
                </a:lnTo>
                <a:lnTo>
                  <a:pt x="692529" y="1183967"/>
                </a:lnTo>
                <a:lnTo>
                  <a:pt x="644750" y="1189792"/>
                </a:lnTo>
                <a:lnTo>
                  <a:pt x="595883" y="1191767"/>
                </a:lnTo>
                <a:lnTo>
                  <a:pt x="547017" y="1189792"/>
                </a:lnTo>
                <a:lnTo>
                  <a:pt x="499238" y="1183967"/>
                </a:lnTo>
                <a:lnTo>
                  <a:pt x="452699" y="1174447"/>
                </a:lnTo>
                <a:lnTo>
                  <a:pt x="407554" y="1161385"/>
                </a:lnTo>
                <a:lnTo>
                  <a:pt x="363956" y="1144934"/>
                </a:lnTo>
                <a:lnTo>
                  <a:pt x="322058" y="1125248"/>
                </a:lnTo>
                <a:lnTo>
                  <a:pt x="282015" y="1102481"/>
                </a:lnTo>
                <a:lnTo>
                  <a:pt x="243980" y="1076785"/>
                </a:lnTo>
                <a:lnTo>
                  <a:pt x="208105" y="1048314"/>
                </a:lnTo>
                <a:lnTo>
                  <a:pt x="174545" y="1017222"/>
                </a:lnTo>
                <a:lnTo>
                  <a:pt x="143453" y="983662"/>
                </a:lnTo>
                <a:lnTo>
                  <a:pt x="114982" y="947787"/>
                </a:lnTo>
                <a:lnTo>
                  <a:pt x="89286" y="909752"/>
                </a:lnTo>
                <a:lnTo>
                  <a:pt x="66519" y="869709"/>
                </a:lnTo>
                <a:lnTo>
                  <a:pt x="46833" y="827811"/>
                </a:lnTo>
                <a:lnTo>
                  <a:pt x="30382" y="784213"/>
                </a:lnTo>
                <a:lnTo>
                  <a:pt x="17320" y="739068"/>
                </a:lnTo>
                <a:lnTo>
                  <a:pt x="7800" y="692529"/>
                </a:lnTo>
                <a:lnTo>
                  <a:pt x="1975" y="644750"/>
                </a:lnTo>
                <a:lnTo>
                  <a:pt x="0" y="595883"/>
                </a:lnTo>
                <a:close/>
              </a:path>
            </a:pathLst>
          </a:custGeom>
          <a:ln w="12699">
            <a:solidFill>
              <a:srgbClr val="A9CACE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42566" y="3310127"/>
            <a:ext cx="5105876" cy="893921"/>
          </a:xfrm>
          <a:custGeom>
            <a:avLst/>
            <a:gdLst/>
            <a:ahLst/>
            <a:cxnLst/>
            <a:rect l="l" t="t" r="r" b="b"/>
            <a:pathLst>
              <a:path w="6807834" h="1191895">
                <a:moveTo>
                  <a:pt x="6807708" y="0"/>
                </a:moveTo>
                <a:lnTo>
                  <a:pt x="595884" y="0"/>
                </a:lnTo>
                <a:lnTo>
                  <a:pt x="0" y="595884"/>
                </a:lnTo>
                <a:lnTo>
                  <a:pt x="595884" y="1191768"/>
                </a:lnTo>
                <a:lnTo>
                  <a:pt x="6807708" y="1191768"/>
                </a:lnTo>
                <a:lnTo>
                  <a:pt x="6807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42566" y="3310127"/>
            <a:ext cx="5105876" cy="893921"/>
          </a:xfrm>
          <a:custGeom>
            <a:avLst/>
            <a:gdLst/>
            <a:ahLst/>
            <a:cxnLst/>
            <a:rect l="l" t="t" r="r" b="b"/>
            <a:pathLst>
              <a:path w="6807834" h="1191895">
                <a:moveTo>
                  <a:pt x="6807708" y="1191768"/>
                </a:moveTo>
                <a:lnTo>
                  <a:pt x="595884" y="1191768"/>
                </a:lnTo>
                <a:lnTo>
                  <a:pt x="0" y="595884"/>
                </a:lnTo>
                <a:lnTo>
                  <a:pt x="595884" y="0"/>
                </a:lnTo>
                <a:lnTo>
                  <a:pt x="6807708" y="0"/>
                </a:lnTo>
                <a:lnTo>
                  <a:pt x="6807708" y="1191768"/>
                </a:lnTo>
                <a:close/>
              </a:path>
            </a:pathLst>
          </a:custGeom>
          <a:ln w="12700">
            <a:solidFill>
              <a:srgbClr val="A9CACE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1150" y="3382645"/>
            <a:ext cx="4413250" cy="5791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省时省力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785" indent="-172720">
              <a:lnSpc>
                <a:spcPct val="100000"/>
              </a:lnSpc>
              <a:spcBef>
                <a:spcPts val="144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对于加盟商比较多的连锁商户来</a:t>
            </a:r>
            <a:r>
              <a:rPr sz="10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说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统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一管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理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起来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更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加省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时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省力</a:t>
            </a:r>
            <a:endParaRPr sz="10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95653" y="3310127"/>
            <a:ext cx="893921" cy="893921"/>
          </a:xfrm>
          <a:custGeom>
            <a:avLst/>
            <a:gdLst/>
            <a:ahLst/>
            <a:cxnLst/>
            <a:rect l="l" t="t" r="r" b="b"/>
            <a:pathLst>
              <a:path w="1191895" h="1191895">
                <a:moveTo>
                  <a:pt x="595883" y="0"/>
                </a:moveTo>
                <a:lnTo>
                  <a:pt x="547017" y="1975"/>
                </a:lnTo>
                <a:lnTo>
                  <a:pt x="499238" y="7800"/>
                </a:lnTo>
                <a:lnTo>
                  <a:pt x="452699" y="17320"/>
                </a:lnTo>
                <a:lnTo>
                  <a:pt x="407554" y="30382"/>
                </a:lnTo>
                <a:lnTo>
                  <a:pt x="363956" y="46833"/>
                </a:lnTo>
                <a:lnTo>
                  <a:pt x="322058" y="66519"/>
                </a:lnTo>
                <a:lnTo>
                  <a:pt x="282015" y="89286"/>
                </a:lnTo>
                <a:lnTo>
                  <a:pt x="243980" y="114982"/>
                </a:lnTo>
                <a:lnTo>
                  <a:pt x="208105" y="143453"/>
                </a:lnTo>
                <a:lnTo>
                  <a:pt x="174545" y="174545"/>
                </a:lnTo>
                <a:lnTo>
                  <a:pt x="143453" y="208105"/>
                </a:lnTo>
                <a:lnTo>
                  <a:pt x="114982" y="243980"/>
                </a:lnTo>
                <a:lnTo>
                  <a:pt x="89286" y="282015"/>
                </a:lnTo>
                <a:lnTo>
                  <a:pt x="66519" y="322058"/>
                </a:lnTo>
                <a:lnTo>
                  <a:pt x="46833" y="363956"/>
                </a:lnTo>
                <a:lnTo>
                  <a:pt x="30382" y="407554"/>
                </a:lnTo>
                <a:lnTo>
                  <a:pt x="17320" y="452699"/>
                </a:lnTo>
                <a:lnTo>
                  <a:pt x="7800" y="499238"/>
                </a:lnTo>
                <a:lnTo>
                  <a:pt x="1975" y="547017"/>
                </a:lnTo>
                <a:lnTo>
                  <a:pt x="0" y="595884"/>
                </a:lnTo>
                <a:lnTo>
                  <a:pt x="1975" y="644750"/>
                </a:lnTo>
                <a:lnTo>
                  <a:pt x="7800" y="692529"/>
                </a:lnTo>
                <a:lnTo>
                  <a:pt x="17320" y="739068"/>
                </a:lnTo>
                <a:lnTo>
                  <a:pt x="30382" y="784213"/>
                </a:lnTo>
                <a:lnTo>
                  <a:pt x="46833" y="827811"/>
                </a:lnTo>
                <a:lnTo>
                  <a:pt x="66519" y="869709"/>
                </a:lnTo>
                <a:lnTo>
                  <a:pt x="89286" y="909752"/>
                </a:lnTo>
                <a:lnTo>
                  <a:pt x="114982" y="947787"/>
                </a:lnTo>
                <a:lnTo>
                  <a:pt x="143453" y="983662"/>
                </a:lnTo>
                <a:lnTo>
                  <a:pt x="174545" y="1017222"/>
                </a:lnTo>
                <a:lnTo>
                  <a:pt x="208105" y="1048314"/>
                </a:lnTo>
                <a:lnTo>
                  <a:pt x="243980" y="1076785"/>
                </a:lnTo>
                <a:lnTo>
                  <a:pt x="282015" y="1102481"/>
                </a:lnTo>
                <a:lnTo>
                  <a:pt x="322058" y="1125248"/>
                </a:lnTo>
                <a:lnTo>
                  <a:pt x="363956" y="1144934"/>
                </a:lnTo>
                <a:lnTo>
                  <a:pt x="407554" y="1161385"/>
                </a:lnTo>
                <a:lnTo>
                  <a:pt x="452699" y="1174447"/>
                </a:lnTo>
                <a:lnTo>
                  <a:pt x="499238" y="1183967"/>
                </a:lnTo>
                <a:lnTo>
                  <a:pt x="547017" y="1189792"/>
                </a:lnTo>
                <a:lnTo>
                  <a:pt x="595883" y="1191768"/>
                </a:lnTo>
                <a:lnTo>
                  <a:pt x="644750" y="1189792"/>
                </a:lnTo>
                <a:lnTo>
                  <a:pt x="692529" y="1183967"/>
                </a:lnTo>
                <a:lnTo>
                  <a:pt x="739068" y="1174447"/>
                </a:lnTo>
                <a:lnTo>
                  <a:pt x="784213" y="1161385"/>
                </a:lnTo>
                <a:lnTo>
                  <a:pt x="827811" y="1144934"/>
                </a:lnTo>
                <a:lnTo>
                  <a:pt x="869709" y="1125248"/>
                </a:lnTo>
                <a:lnTo>
                  <a:pt x="909752" y="1102481"/>
                </a:lnTo>
                <a:lnTo>
                  <a:pt x="947787" y="1076785"/>
                </a:lnTo>
                <a:lnTo>
                  <a:pt x="983662" y="1048314"/>
                </a:lnTo>
                <a:lnTo>
                  <a:pt x="1017222" y="1017222"/>
                </a:lnTo>
                <a:lnTo>
                  <a:pt x="1048314" y="983662"/>
                </a:lnTo>
                <a:lnTo>
                  <a:pt x="1076785" y="947787"/>
                </a:lnTo>
                <a:lnTo>
                  <a:pt x="1102481" y="909752"/>
                </a:lnTo>
                <a:lnTo>
                  <a:pt x="1125248" y="869709"/>
                </a:lnTo>
                <a:lnTo>
                  <a:pt x="1144934" y="827811"/>
                </a:lnTo>
                <a:lnTo>
                  <a:pt x="1161385" y="784213"/>
                </a:lnTo>
                <a:lnTo>
                  <a:pt x="1174447" y="739068"/>
                </a:lnTo>
                <a:lnTo>
                  <a:pt x="1183967" y="692529"/>
                </a:lnTo>
                <a:lnTo>
                  <a:pt x="1189792" y="644750"/>
                </a:lnTo>
                <a:lnTo>
                  <a:pt x="1191768" y="595884"/>
                </a:lnTo>
                <a:lnTo>
                  <a:pt x="1189792" y="547017"/>
                </a:lnTo>
                <a:lnTo>
                  <a:pt x="1183967" y="499238"/>
                </a:lnTo>
                <a:lnTo>
                  <a:pt x="1174447" y="452699"/>
                </a:lnTo>
                <a:lnTo>
                  <a:pt x="1161385" y="407554"/>
                </a:lnTo>
                <a:lnTo>
                  <a:pt x="1144934" y="363956"/>
                </a:lnTo>
                <a:lnTo>
                  <a:pt x="1125248" y="322058"/>
                </a:lnTo>
                <a:lnTo>
                  <a:pt x="1102481" y="282015"/>
                </a:lnTo>
                <a:lnTo>
                  <a:pt x="1076785" y="243980"/>
                </a:lnTo>
                <a:lnTo>
                  <a:pt x="1048314" y="208105"/>
                </a:lnTo>
                <a:lnTo>
                  <a:pt x="1017222" y="174545"/>
                </a:lnTo>
                <a:lnTo>
                  <a:pt x="983662" y="143453"/>
                </a:lnTo>
                <a:lnTo>
                  <a:pt x="947787" y="114982"/>
                </a:lnTo>
                <a:lnTo>
                  <a:pt x="909752" y="89286"/>
                </a:lnTo>
                <a:lnTo>
                  <a:pt x="869709" y="66519"/>
                </a:lnTo>
                <a:lnTo>
                  <a:pt x="827811" y="46833"/>
                </a:lnTo>
                <a:lnTo>
                  <a:pt x="784213" y="30382"/>
                </a:lnTo>
                <a:lnTo>
                  <a:pt x="739068" y="17320"/>
                </a:lnTo>
                <a:lnTo>
                  <a:pt x="692529" y="7800"/>
                </a:lnTo>
                <a:lnTo>
                  <a:pt x="644750" y="1975"/>
                </a:lnTo>
                <a:lnTo>
                  <a:pt x="595883" y="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5653" y="3310127"/>
            <a:ext cx="893921" cy="893921"/>
          </a:xfrm>
          <a:custGeom>
            <a:avLst/>
            <a:gdLst/>
            <a:ahLst/>
            <a:cxnLst/>
            <a:rect l="l" t="t" r="r" b="b"/>
            <a:pathLst>
              <a:path w="1191895" h="1191895">
                <a:moveTo>
                  <a:pt x="0" y="595884"/>
                </a:moveTo>
                <a:lnTo>
                  <a:pt x="1975" y="547017"/>
                </a:lnTo>
                <a:lnTo>
                  <a:pt x="7800" y="499238"/>
                </a:lnTo>
                <a:lnTo>
                  <a:pt x="17320" y="452699"/>
                </a:lnTo>
                <a:lnTo>
                  <a:pt x="30382" y="407554"/>
                </a:lnTo>
                <a:lnTo>
                  <a:pt x="46833" y="363956"/>
                </a:lnTo>
                <a:lnTo>
                  <a:pt x="66519" y="322058"/>
                </a:lnTo>
                <a:lnTo>
                  <a:pt x="89286" y="282015"/>
                </a:lnTo>
                <a:lnTo>
                  <a:pt x="114982" y="243980"/>
                </a:lnTo>
                <a:lnTo>
                  <a:pt x="143453" y="208105"/>
                </a:lnTo>
                <a:lnTo>
                  <a:pt x="174545" y="174545"/>
                </a:lnTo>
                <a:lnTo>
                  <a:pt x="208105" y="143453"/>
                </a:lnTo>
                <a:lnTo>
                  <a:pt x="243980" y="114982"/>
                </a:lnTo>
                <a:lnTo>
                  <a:pt x="282015" y="89286"/>
                </a:lnTo>
                <a:lnTo>
                  <a:pt x="322058" y="66519"/>
                </a:lnTo>
                <a:lnTo>
                  <a:pt x="363956" y="46833"/>
                </a:lnTo>
                <a:lnTo>
                  <a:pt x="407554" y="30382"/>
                </a:lnTo>
                <a:lnTo>
                  <a:pt x="452699" y="17320"/>
                </a:lnTo>
                <a:lnTo>
                  <a:pt x="499238" y="7800"/>
                </a:lnTo>
                <a:lnTo>
                  <a:pt x="547017" y="1975"/>
                </a:lnTo>
                <a:lnTo>
                  <a:pt x="595883" y="0"/>
                </a:lnTo>
                <a:lnTo>
                  <a:pt x="644750" y="1975"/>
                </a:lnTo>
                <a:lnTo>
                  <a:pt x="692529" y="7800"/>
                </a:lnTo>
                <a:lnTo>
                  <a:pt x="739068" y="17320"/>
                </a:lnTo>
                <a:lnTo>
                  <a:pt x="784213" y="30382"/>
                </a:lnTo>
                <a:lnTo>
                  <a:pt x="827811" y="46833"/>
                </a:lnTo>
                <a:lnTo>
                  <a:pt x="869709" y="66519"/>
                </a:lnTo>
                <a:lnTo>
                  <a:pt x="909752" y="89286"/>
                </a:lnTo>
                <a:lnTo>
                  <a:pt x="947787" y="114982"/>
                </a:lnTo>
                <a:lnTo>
                  <a:pt x="983662" y="143453"/>
                </a:lnTo>
                <a:lnTo>
                  <a:pt x="1017222" y="174545"/>
                </a:lnTo>
                <a:lnTo>
                  <a:pt x="1048314" y="208105"/>
                </a:lnTo>
                <a:lnTo>
                  <a:pt x="1076785" y="243980"/>
                </a:lnTo>
                <a:lnTo>
                  <a:pt x="1102481" y="282015"/>
                </a:lnTo>
                <a:lnTo>
                  <a:pt x="1125248" y="322058"/>
                </a:lnTo>
                <a:lnTo>
                  <a:pt x="1144934" y="363956"/>
                </a:lnTo>
                <a:lnTo>
                  <a:pt x="1161385" y="407554"/>
                </a:lnTo>
                <a:lnTo>
                  <a:pt x="1174447" y="452699"/>
                </a:lnTo>
                <a:lnTo>
                  <a:pt x="1183967" y="499238"/>
                </a:lnTo>
                <a:lnTo>
                  <a:pt x="1189792" y="547017"/>
                </a:lnTo>
                <a:lnTo>
                  <a:pt x="1191768" y="595884"/>
                </a:lnTo>
                <a:lnTo>
                  <a:pt x="1189792" y="644750"/>
                </a:lnTo>
                <a:lnTo>
                  <a:pt x="1183967" y="692529"/>
                </a:lnTo>
                <a:lnTo>
                  <a:pt x="1174447" y="739068"/>
                </a:lnTo>
                <a:lnTo>
                  <a:pt x="1161385" y="784213"/>
                </a:lnTo>
                <a:lnTo>
                  <a:pt x="1144934" y="827811"/>
                </a:lnTo>
                <a:lnTo>
                  <a:pt x="1125248" y="869709"/>
                </a:lnTo>
                <a:lnTo>
                  <a:pt x="1102481" y="909752"/>
                </a:lnTo>
                <a:lnTo>
                  <a:pt x="1076785" y="947787"/>
                </a:lnTo>
                <a:lnTo>
                  <a:pt x="1048314" y="983662"/>
                </a:lnTo>
                <a:lnTo>
                  <a:pt x="1017222" y="1017222"/>
                </a:lnTo>
                <a:lnTo>
                  <a:pt x="983662" y="1048314"/>
                </a:lnTo>
                <a:lnTo>
                  <a:pt x="947787" y="1076785"/>
                </a:lnTo>
                <a:lnTo>
                  <a:pt x="909752" y="1102481"/>
                </a:lnTo>
                <a:lnTo>
                  <a:pt x="869709" y="1125248"/>
                </a:lnTo>
                <a:lnTo>
                  <a:pt x="827811" y="1144934"/>
                </a:lnTo>
                <a:lnTo>
                  <a:pt x="784213" y="1161385"/>
                </a:lnTo>
                <a:lnTo>
                  <a:pt x="739068" y="1174447"/>
                </a:lnTo>
                <a:lnTo>
                  <a:pt x="692529" y="1183967"/>
                </a:lnTo>
                <a:lnTo>
                  <a:pt x="644750" y="1189792"/>
                </a:lnTo>
                <a:lnTo>
                  <a:pt x="595883" y="1191768"/>
                </a:lnTo>
                <a:lnTo>
                  <a:pt x="547017" y="1189792"/>
                </a:lnTo>
                <a:lnTo>
                  <a:pt x="499238" y="1183967"/>
                </a:lnTo>
                <a:lnTo>
                  <a:pt x="452699" y="1174447"/>
                </a:lnTo>
                <a:lnTo>
                  <a:pt x="407554" y="1161385"/>
                </a:lnTo>
                <a:lnTo>
                  <a:pt x="363956" y="1144934"/>
                </a:lnTo>
                <a:lnTo>
                  <a:pt x="322058" y="1125248"/>
                </a:lnTo>
                <a:lnTo>
                  <a:pt x="282015" y="1102481"/>
                </a:lnTo>
                <a:lnTo>
                  <a:pt x="243980" y="1076785"/>
                </a:lnTo>
                <a:lnTo>
                  <a:pt x="208105" y="1048314"/>
                </a:lnTo>
                <a:lnTo>
                  <a:pt x="174545" y="1017222"/>
                </a:lnTo>
                <a:lnTo>
                  <a:pt x="143453" y="983662"/>
                </a:lnTo>
                <a:lnTo>
                  <a:pt x="114982" y="947787"/>
                </a:lnTo>
                <a:lnTo>
                  <a:pt x="89286" y="909752"/>
                </a:lnTo>
                <a:lnTo>
                  <a:pt x="66519" y="869709"/>
                </a:lnTo>
                <a:lnTo>
                  <a:pt x="46833" y="827811"/>
                </a:lnTo>
                <a:lnTo>
                  <a:pt x="30382" y="784213"/>
                </a:lnTo>
                <a:lnTo>
                  <a:pt x="17320" y="739068"/>
                </a:lnTo>
                <a:lnTo>
                  <a:pt x="7800" y="692529"/>
                </a:lnTo>
                <a:lnTo>
                  <a:pt x="1975" y="644750"/>
                </a:lnTo>
                <a:lnTo>
                  <a:pt x="0" y="595884"/>
                </a:lnTo>
                <a:close/>
              </a:path>
            </a:pathLst>
          </a:custGeom>
          <a:ln w="12700">
            <a:solidFill>
              <a:srgbClr val="A9CACE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77974" y="2177415"/>
            <a:ext cx="634364" cy="632460"/>
          </a:xfrm>
          <a:custGeom>
            <a:avLst/>
            <a:gdLst/>
            <a:ahLst/>
            <a:cxnLst/>
            <a:rect l="l" t="t" r="r" b="b"/>
            <a:pathLst>
              <a:path w="845820" h="843279">
                <a:moveTo>
                  <a:pt x="422910" y="0"/>
                </a:moveTo>
                <a:lnTo>
                  <a:pt x="373592" y="2835"/>
                </a:lnTo>
                <a:lnTo>
                  <a:pt x="325944" y="11132"/>
                </a:lnTo>
                <a:lnTo>
                  <a:pt x="280285" y="24572"/>
                </a:lnTo>
                <a:lnTo>
                  <a:pt x="236930" y="42840"/>
                </a:lnTo>
                <a:lnTo>
                  <a:pt x="196199" y="65619"/>
                </a:lnTo>
                <a:lnTo>
                  <a:pt x="158407" y="92592"/>
                </a:lnTo>
                <a:lnTo>
                  <a:pt x="123872" y="123444"/>
                </a:lnTo>
                <a:lnTo>
                  <a:pt x="92912" y="157856"/>
                </a:lnTo>
                <a:lnTo>
                  <a:pt x="65845" y="195512"/>
                </a:lnTo>
                <a:lnTo>
                  <a:pt x="42987" y="236097"/>
                </a:lnTo>
                <a:lnTo>
                  <a:pt x="24656" y="279294"/>
                </a:lnTo>
                <a:lnTo>
                  <a:pt x="11170" y="324785"/>
                </a:lnTo>
                <a:lnTo>
                  <a:pt x="2845" y="372254"/>
                </a:lnTo>
                <a:lnTo>
                  <a:pt x="0" y="421385"/>
                </a:lnTo>
                <a:lnTo>
                  <a:pt x="2845" y="470517"/>
                </a:lnTo>
                <a:lnTo>
                  <a:pt x="11170" y="517986"/>
                </a:lnTo>
                <a:lnTo>
                  <a:pt x="24656" y="563477"/>
                </a:lnTo>
                <a:lnTo>
                  <a:pt x="42987" y="606674"/>
                </a:lnTo>
                <a:lnTo>
                  <a:pt x="65845" y="647259"/>
                </a:lnTo>
                <a:lnTo>
                  <a:pt x="92912" y="684915"/>
                </a:lnTo>
                <a:lnTo>
                  <a:pt x="123872" y="719327"/>
                </a:lnTo>
                <a:lnTo>
                  <a:pt x="158407" y="750179"/>
                </a:lnTo>
                <a:lnTo>
                  <a:pt x="196199" y="777152"/>
                </a:lnTo>
                <a:lnTo>
                  <a:pt x="236930" y="799931"/>
                </a:lnTo>
                <a:lnTo>
                  <a:pt x="280285" y="818199"/>
                </a:lnTo>
                <a:lnTo>
                  <a:pt x="325944" y="831639"/>
                </a:lnTo>
                <a:lnTo>
                  <a:pt x="373592" y="839936"/>
                </a:lnTo>
                <a:lnTo>
                  <a:pt x="422910" y="842771"/>
                </a:lnTo>
                <a:lnTo>
                  <a:pt x="472227" y="839936"/>
                </a:lnTo>
                <a:lnTo>
                  <a:pt x="519875" y="831639"/>
                </a:lnTo>
                <a:lnTo>
                  <a:pt x="565534" y="818199"/>
                </a:lnTo>
                <a:lnTo>
                  <a:pt x="608889" y="799931"/>
                </a:lnTo>
                <a:lnTo>
                  <a:pt x="649620" y="777152"/>
                </a:lnTo>
                <a:lnTo>
                  <a:pt x="687412" y="750179"/>
                </a:lnTo>
                <a:lnTo>
                  <a:pt x="721947" y="719327"/>
                </a:lnTo>
                <a:lnTo>
                  <a:pt x="752907" y="684915"/>
                </a:lnTo>
                <a:lnTo>
                  <a:pt x="779974" y="647259"/>
                </a:lnTo>
                <a:lnTo>
                  <a:pt x="802832" y="606674"/>
                </a:lnTo>
                <a:lnTo>
                  <a:pt x="821163" y="563477"/>
                </a:lnTo>
                <a:lnTo>
                  <a:pt x="834649" y="517986"/>
                </a:lnTo>
                <a:lnTo>
                  <a:pt x="842974" y="470517"/>
                </a:lnTo>
                <a:lnTo>
                  <a:pt x="845819" y="421385"/>
                </a:lnTo>
                <a:lnTo>
                  <a:pt x="842974" y="372254"/>
                </a:lnTo>
                <a:lnTo>
                  <a:pt x="834649" y="324785"/>
                </a:lnTo>
                <a:lnTo>
                  <a:pt x="821163" y="279294"/>
                </a:lnTo>
                <a:lnTo>
                  <a:pt x="802832" y="236097"/>
                </a:lnTo>
                <a:lnTo>
                  <a:pt x="779974" y="195512"/>
                </a:lnTo>
                <a:lnTo>
                  <a:pt x="752907" y="157856"/>
                </a:lnTo>
                <a:lnTo>
                  <a:pt x="721947" y="123444"/>
                </a:lnTo>
                <a:lnTo>
                  <a:pt x="687412" y="92592"/>
                </a:lnTo>
                <a:lnTo>
                  <a:pt x="649620" y="65619"/>
                </a:lnTo>
                <a:lnTo>
                  <a:pt x="608889" y="42840"/>
                </a:lnTo>
                <a:lnTo>
                  <a:pt x="565534" y="24572"/>
                </a:lnTo>
                <a:lnTo>
                  <a:pt x="519875" y="11132"/>
                </a:lnTo>
                <a:lnTo>
                  <a:pt x="472227" y="2835"/>
                </a:lnTo>
                <a:lnTo>
                  <a:pt x="422910" y="0"/>
                </a:lnTo>
                <a:close/>
              </a:path>
            </a:pathLst>
          </a:custGeom>
          <a:solidFill>
            <a:srgbClr val="93ECFF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53412" y="2486025"/>
            <a:ext cx="36671" cy="57150"/>
          </a:xfrm>
          <a:custGeom>
            <a:avLst/>
            <a:gdLst/>
            <a:ahLst/>
            <a:cxnLst/>
            <a:rect l="l" t="t" r="r" b="b"/>
            <a:pathLst>
              <a:path w="48894" h="76200">
                <a:moveTo>
                  <a:pt x="26034" y="0"/>
                </a:moveTo>
                <a:lnTo>
                  <a:pt x="6857" y="6730"/>
                </a:lnTo>
                <a:lnTo>
                  <a:pt x="2285" y="7874"/>
                </a:lnTo>
                <a:lnTo>
                  <a:pt x="0" y="12319"/>
                </a:lnTo>
                <a:lnTo>
                  <a:pt x="1142" y="16763"/>
                </a:lnTo>
                <a:lnTo>
                  <a:pt x="18160" y="69469"/>
                </a:lnTo>
                <a:lnTo>
                  <a:pt x="19303" y="73913"/>
                </a:lnTo>
                <a:lnTo>
                  <a:pt x="23875" y="76200"/>
                </a:lnTo>
                <a:lnTo>
                  <a:pt x="28320" y="75057"/>
                </a:lnTo>
                <a:lnTo>
                  <a:pt x="48767" y="68325"/>
                </a:lnTo>
                <a:lnTo>
                  <a:pt x="26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75149" y="2374011"/>
            <a:ext cx="181928" cy="200025"/>
          </a:xfrm>
          <a:custGeom>
            <a:avLst/>
            <a:gdLst/>
            <a:ahLst/>
            <a:cxnLst/>
            <a:rect l="l" t="t" r="r" b="b"/>
            <a:pathLst>
              <a:path w="242569" h="266700">
                <a:moveTo>
                  <a:pt x="180439" y="0"/>
                </a:moveTo>
                <a:lnTo>
                  <a:pt x="179423" y="0"/>
                </a:lnTo>
                <a:lnTo>
                  <a:pt x="734" y="56261"/>
                </a:lnTo>
                <a:lnTo>
                  <a:pt x="0" y="82563"/>
                </a:lnTo>
                <a:lnTo>
                  <a:pt x="861" y="106949"/>
                </a:lnTo>
                <a:lnTo>
                  <a:pt x="5179" y="147447"/>
                </a:lnTo>
                <a:lnTo>
                  <a:pt x="26515" y="216026"/>
                </a:lnTo>
                <a:lnTo>
                  <a:pt x="46910" y="252745"/>
                </a:lnTo>
                <a:lnTo>
                  <a:pt x="55725" y="266700"/>
                </a:lnTo>
                <a:lnTo>
                  <a:pt x="242288" y="193548"/>
                </a:lnTo>
                <a:lnTo>
                  <a:pt x="180439" y="0"/>
                </a:lnTo>
                <a:close/>
              </a:path>
            </a:pathLst>
          </a:custGeom>
          <a:solidFill>
            <a:srgbClr val="006D93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17420" y="2519172"/>
            <a:ext cx="149733" cy="74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10003" y="2261996"/>
            <a:ext cx="248126" cy="258604"/>
          </a:xfrm>
          <a:custGeom>
            <a:avLst/>
            <a:gdLst/>
            <a:ahLst/>
            <a:cxnLst/>
            <a:rect l="l" t="t" r="r" b="b"/>
            <a:pathLst>
              <a:path w="330835" h="344804">
                <a:moveTo>
                  <a:pt x="238506" y="0"/>
                </a:moveTo>
                <a:lnTo>
                  <a:pt x="197925" y="40468"/>
                </a:lnTo>
                <a:lnTo>
                  <a:pt x="153641" y="74323"/>
                </a:lnTo>
                <a:lnTo>
                  <a:pt x="108680" y="101869"/>
                </a:lnTo>
                <a:lnTo>
                  <a:pt x="66068" y="123415"/>
                </a:lnTo>
                <a:lnTo>
                  <a:pt x="28832" y="139267"/>
                </a:lnTo>
                <a:lnTo>
                  <a:pt x="0" y="149732"/>
                </a:lnTo>
                <a:lnTo>
                  <a:pt x="61848" y="344424"/>
                </a:lnTo>
                <a:lnTo>
                  <a:pt x="143704" y="321163"/>
                </a:lnTo>
                <a:lnTo>
                  <a:pt x="204321" y="307125"/>
                </a:lnTo>
                <a:lnTo>
                  <a:pt x="268938" y="295806"/>
                </a:lnTo>
                <a:lnTo>
                  <a:pt x="330707" y="290449"/>
                </a:lnTo>
                <a:lnTo>
                  <a:pt x="238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55723" y="2479166"/>
            <a:ext cx="220980" cy="72390"/>
          </a:xfrm>
          <a:custGeom>
            <a:avLst/>
            <a:gdLst/>
            <a:ahLst/>
            <a:cxnLst/>
            <a:rect l="l" t="t" r="r" b="b"/>
            <a:pathLst>
              <a:path w="294639" h="96520">
                <a:moveTo>
                  <a:pt x="269366" y="0"/>
                </a:moveTo>
                <a:lnTo>
                  <a:pt x="207495" y="5432"/>
                </a:lnTo>
                <a:lnTo>
                  <a:pt x="142746" y="16820"/>
                </a:lnTo>
                <a:lnTo>
                  <a:pt x="81997" y="30915"/>
                </a:lnTo>
                <a:lnTo>
                  <a:pt x="32122" y="44468"/>
                </a:lnTo>
                <a:lnTo>
                  <a:pt x="0" y="54229"/>
                </a:lnTo>
                <a:lnTo>
                  <a:pt x="13462" y="96012"/>
                </a:lnTo>
                <a:lnTo>
                  <a:pt x="42957" y="87768"/>
                </a:lnTo>
                <a:lnTo>
                  <a:pt x="82502" y="79125"/>
                </a:lnTo>
                <a:lnTo>
                  <a:pt x="129746" y="72120"/>
                </a:lnTo>
                <a:lnTo>
                  <a:pt x="182334" y="68786"/>
                </a:lnTo>
                <a:lnTo>
                  <a:pt x="290325" y="68786"/>
                </a:lnTo>
                <a:lnTo>
                  <a:pt x="269366" y="0"/>
                </a:lnTo>
                <a:close/>
              </a:path>
              <a:path w="294639" h="96520">
                <a:moveTo>
                  <a:pt x="290325" y="68786"/>
                </a:moveTo>
                <a:lnTo>
                  <a:pt x="182334" y="68786"/>
                </a:lnTo>
                <a:lnTo>
                  <a:pt x="237913" y="71161"/>
                </a:lnTo>
                <a:lnTo>
                  <a:pt x="294132" y="81280"/>
                </a:lnTo>
                <a:lnTo>
                  <a:pt x="290325" y="68786"/>
                </a:lnTo>
                <a:close/>
              </a:path>
            </a:pathLst>
          </a:custGeom>
          <a:solidFill>
            <a:srgbClr val="D1D2D3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87751" y="2312288"/>
            <a:ext cx="63243" cy="122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89453" y="2168747"/>
            <a:ext cx="144304" cy="284321"/>
          </a:xfrm>
          <a:custGeom>
            <a:avLst/>
            <a:gdLst/>
            <a:ahLst/>
            <a:cxnLst/>
            <a:rect l="l" t="t" r="r" b="b"/>
            <a:pathLst>
              <a:path w="192404" h="379095">
                <a:moveTo>
                  <a:pt x="47212" y="0"/>
                </a:moveTo>
                <a:lnTo>
                  <a:pt x="31464" y="5722"/>
                </a:lnTo>
                <a:lnTo>
                  <a:pt x="24764" y="9778"/>
                </a:lnTo>
                <a:lnTo>
                  <a:pt x="20056" y="27922"/>
                </a:lnTo>
                <a:lnTo>
                  <a:pt x="14430" y="45291"/>
                </a:lnTo>
                <a:lnTo>
                  <a:pt x="7780" y="62017"/>
                </a:lnTo>
                <a:lnTo>
                  <a:pt x="0" y="78232"/>
                </a:lnTo>
                <a:lnTo>
                  <a:pt x="93217" y="375538"/>
                </a:lnTo>
                <a:lnTo>
                  <a:pt x="192024" y="378840"/>
                </a:lnTo>
                <a:lnTo>
                  <a:pt x="185292" y="355346"/>
                </a:lnTo>
                <a:lnTo>
                  <a:pt x="133603" y="192659"/>
                </a:lnTo>
                <a:lnTo>
                  <a:pt x="79755" y="22225"/>
                </a:lnTo>
                <a:lnTo>
                  <a:pt x="65484" y="2278"/>
                </a:lnTo>
                <a:lnTo>
                  <a:pt x="47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59176" y="2450591"/>
            <a:ext cx="109919" cy="144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84882" y="2241423"/>
            <a:ext cx="82391" cy="230981"/>
          </a:xfrm>
          <a:custGeom>
            <a:avLst/>
            <a:gdLst/>
            <a:ahLst/>
            <a:cxnLst/>
            <a:rect l="l" t="t" r="r" b="b"/>
            <a:pathLst>
              <a:path w="109854" h="307975">
                <a:moveTo>
                  <a:pt x="12319" y="0"/>
                </a:moveTo>
                <a:lnTo>
                  <a:pt x="9016" y="6731"/>
                </a:lnTo>
                <a:lnTo>
                  <a:pt x="4445" y="12319"/>
                </a:lnTo>
                <a:lnTo>
                  <a:pt x="0" y="18034"/>
                </a:lnTo>
                <a:lnTo>
                  <a:pt x="90677" y="306705"/>
                </a:lnTo>
                <a:lnTo>
                  <a:pt x="109727" y="307848"/>
                </a:lnTo>
                <a:lnTo>
                  <a:pt x="12319" y="0"/>
                </a:lnTo>
                <a:close/>
              </a:path>
            </a:pathLst>
          </a:custGeom>
          <a:solidFill>
            <a:srgbClr val="006D93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52318" y="2471166"/>
            <a:ext cx="40005" cy="80010"/>
          </a:xfrm>
          <a:custGeom>
            <a:avLst/>
            <a:gdLst/>
            <a:ahLst/>
            <a:cxnLst/>
            <a:rect l="l" t="t" r="r" b="b"/>
            <a:pathLst>
              <a:path w="53339" h="106679">
                <a:moveTo>
                  <a:pt x="0" y="0"/>
                </a:moveTo>
                <a:lnTo>
                  <a:pt x="31750" y="99949"/>
                </a:lnTo>
                <a:lnTo>
                  <a:pt x="38608" y="102235"/>
                </a:lnTo>
                <a:lnTo>
                  <a:pt x="46482" y="104394"/>
                </a:lnTo>
                <a:lnTo>
                  <a:pt x="53340" y="106679"/>
                </a:lnTo>
                <a:lnTo>
                  <a:pt x="19304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005373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68270" y="2576036"/>
            <a:ext cx="234449" cy="185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40229" y="2648331"/>
            <a:ext cx="403384" cy="207169"/>
          </a:xfrm>
          <a:custGeom>
            <a:avLst/>
            <a:gdLst/>
            <a:ahLst/>
            <a:cxnLst/>
            <a:rect l="l" t="t" r="r" b="b"/>
            <a:pathLst>
              <a:path w="537844" h="276225">
                <a:moveTo>
                  <a:pt x="510286" y="0"/>
                </a:moveTo>
                <a:lnTo>
                  <a:pt x="0" y="128269"/>
                </a:lnTo>
                <a:lnTo>
                  <a:pt x="0" y="130428"/>
                </a:lnTo>
                <a:lnTo>
                  <a:pt x="1143" y="131571"/>
                </a:lnTo>
                <a:lnTo>
                  <a:pt x="23622" y="224916"/>
                </a:lnTo>
                <a:lnTo>
                  <a:pt x="24765" y="230631"/>
                </a:lnTo>
                <a:lnTo>
                  <a:pt x="35567" y="252515"/>
                </a:lnTo>
                <a:lnTo>
                  <a:pt x="52990" y="268160"/>
                </a:lnTo>
                <a:lnTo>
                  <a:pt x="74842" y="275994"/>
                </a:lnTo>
                <a:lnTo>
                  <a:pt x="98933" y="274446"/>
                </a:lnTo>
                <a:lnTo>
                  <a:pt x="492379" y="176656"/>
                </a:lnTo>
                <a:lnTo>
                  <a:pt x="514101" y="166316"/>
                </a:lnTo>
                <a:lnTo>
                  <a:pt x="529478" y="148796"/>
                </a:lnTo>
                <a:lnTo>
                  <a:pt x="537259" y="126632"/>
                </a:lnTo>
                <a:lnTo>
                  <a:pt x="536194" y="102361"/>
                </a:lnTo>
                <a:lnTo>
                  <a:pt x="535051" y="96773"/>
                </a:lnTo>
                <a:lnTo>
                  <a:pt x="511429" y="4444"/>
                </a:lnTo>
                <a:lnTo>
                  <a:pt x="511429" y="1142"/>
                </a:lnTo>
                <a:lnTo>
                  <a:pt x="510286" y="0"/>
                </a:lnTo>
                <a:close/>
              </a:path>
            </a:pathLst>
          </a:custGeom>
          <a:solidFill>
            <a:srgbClr val="2D2C2C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40991" y="2617724"/>
            <a:ext cx="382429" cy="126683"/>
          </a:xfrm>
          <a:custGeom>
            <a:avLst/>
            <a:gdLst/>
            <a:ahLst/>
            <a:cxnLst/>
            <a:rect l="l" t="t" r="r" b="b"/>
            <a:pathLst>
              <a:path w="509905" h="168910">
                <a:moveTo>
                  <a:pt x="460249" y="0"/>
                </a:moveTo>
                <a:lnTo>
                  <a:pt x="44957" y="99228"/>
                </a:lnTo>
                <a:lnTo>
                  <a:pt x="8572" y="125120"/>
                </a:lnTo>
                <a:lnTo>
                  <a:pt x="0" y="168824"/>
                </a:lnTo>
                <a:lnTo>
                  <a:pt x="509524" y="40808"/>
                </a:lnTo>
                <a:lnTo>
                  <a:pt x="498274" y="20744"/>
                </a:lnTo>
                <a:lnTo>
                  <a:pt x="481155" y="6788"/>
                </a:lnTo>
                <a:lnTo>
                  <a:pt x="460249" y="0"/>
                </a:lnTo>
                <a:close/>
              </a:path>
            </a:pathLst>
          </a:custGeom>
          <a:solidFill>
            <a:srgbClr val="4D494A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51709" y="2563749"/>
            <a:ext cx="163568" cy="157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82901" y="3329083"/>
            <a:ext cx="740569" cy="869633"/>
          </a:xfrm>
          <a:custGeom>
            <a:avLst/>
            <a:gdLst/>
            <a:ahLst/>
            <a:cxnLst/>
            <a:rect l="l" t="t" r="r" b="b"/>
            <a:pathLst>
              <a:path w="987425" h="1159510">
                <a:moveTo>
                  <a:pt x="520319" y="0"/>
                </a:moveTo>
                <a:lnTo>
                  <a:pt x="466725" y="0"/>
                </a:lnTo>
                <a:lnTo>
                  <a:pt x="419100" y="3810"/>
                </a:lnTo>
                <a:lnTo>
                  <a:pt x="371475" y="11303"/>
                </a:lnTo>
                <a:lnTo>
                  <a:pt x="322706" y="23622"/>
                </a:lnTo>
                <a:lnTo>
                  <a:pt x="279781" y="38735"/>
                </a:lnTo>
                <a:lnTo>
                  <a:pt x="238125" y="56642"/>
                </a:lnTo>
                <a:lnTo>
                  <a:pt x="178562" y="89535"/>
                </a:lnTo>
                <a:lnTo>
                  <a:pt x="144018" y="114046"/>
                </a:lnTo>
                <a:lnTo>
                  <a:pt x="113156" y="141350"/>
                </a:lnTo>
                <a:lnTo>
                  <a:pt x="83312" y="172593"/>
                </a:lnTo>
                <a:lnTo>
                  <a:pt x="59562" y="204597"/>
                </a:lnTo>
                <a:lnTo>
                  <a:pt x="39243" y="237490"/>
                </a:lnTo>
                <a:lnTo>
                  <a:pt x="21462" y="273431"/>
                </a:lnTo>
                <a:lnTo>
                  <a:pt x="9525" y="312039"/>
                </a:lnTo>
                <a:lnTo>
                  <a:pt x="2412" y="349758"/>
                </a:lnTo>
                <a:lnTo>
                  <a:pt x="0" y="369570"/>
                </a:lnTo>
                <a:lnTo>
                  <a:pt x="0" y="414781"/>
                </a:lnTo>
                <a:lnTo>
                  <a:pt x="2412" y="438277"/>
                </a:lnTo>
                <a:lnTo>
                  <a:pt x="7112" y="461899"/>
                </a:lnTo>
                <a:lnTo>
                  <a:pt x="14224" y="481711"/>
                </a:lnTo>
                <a:lnTo>
                  <a:pt x="21462" y="503300"/>
                </a:lnTo>
                <a:lnTo>
                  <a:pt x="29718" y="522224"/>
                </a:lnTo>
                <a:lnTo>
                  <a:pt x="39243" y="542036"/>
                </a:lnTo>
                <a:lnTo>
                  <a:pt x="51181" y="558038"/>
                </a:lnTo>
                <a:lnTo>
                  <a:pt x="76200" y="591947"/>
                </a:lnTo>
                <a:lnTo>
                  <a:pt x="130937" y="650367"/>
                </a:lnTo>
                <a:lnTo>
                  <a:pt x="275081" y="764413"/>
                </a:lnTo>
                <a:lnTo>
                  <a:pt x="295275" y="786130"/>
                </a:lnTo>
                <a:lnTo>
                  <a:pt x="311912" y="807847"/>
                </a:lnTo>
                <a:lnTo>
                  <a:pt x="316738" y="819023"/>
                </a:lnTo>
                <a:lnTo>
                  <a:pt x="320294" y="829437"/>
                </a:lnTo>
                <a:lnTo>
                  <a:pt x="324993" y="840740"/>
                </a:lnTo>
                <a:lnTo>
                  <a:pt x="324993" y="1039622"/>
                </a:lnTo>
                <a:lnTo>
                  <a:pt x="327406" y="1053846"/>
                </a:lnTo>
                <a:lnTo>
                  <a:pt x="346456" y="1090549"/>
                </a:lnTo>
                <a:lnTo>
                  <a:pt x="376174" y="1120775"/>
                </a:lnTo>
                <a:lnTo>
                  <a:pt x="386969" y="1130173"/>
                </a:lnTo>
                <a:lnTo>
                  <a:pt x="428625" y="1149946"/>
                </a:lnTo>
                <a:lnTo>
                  <a:pt x="476250" y="1159344"/>
                </a:lnTo>
                <a:lnTo>
                  <a:pt x="510794" y="1159344"/>
                </a:lnTo>
                <a:lnTo>
                  <a:pt x="558419" y="1149946"/>
                </a:lnTo>
                <a:lnTo>
                  <a:pt x="600075" y="1130173"/>
                </a:lnTo>
                <a:lnTo>
                  <a:pt x="610743" y="1120775"/>
                </a:lnTo>
                <a:lnTo>
                  <a:pt x="622681" y="1112266"/>
                </a:lnTo>
                <a:lnTo>
                  <a:pt x="647700" y="1079246"/>
                </a:lnTo>
                <a:lnTo>
                  <a:pt x="661924" y="1039622"/>
                </a:lnTo>
                <a:lnTo>
                  <a:pt x="661924" y="840740"/>
                </a:lnTo>
                <a:lnTo>
                  <a:pt x="666750" y="829437"/>
                </a:lnTo>
                <a:lnTo>
                  <a:pt x="691769" y="786130"/>
                </a:lnTo>
                <a:lnTo>
                  <a:pt x="856106" y="650367"/>
                </a:lnTo>
                <a:lnTo>
                  <a:pt x="910843" y="591947"/>
                </a:lnTo>
                <a:lnTo>
                  <a:pt x="935863" y="558038"/>
                </a:lnTo>
                <a:lnTo>
                  <a:pt x="947801" y="542036"/>
                </a:lnTo>
                <a:lnTo>
                  <a:pt x="957199" y="522224"/>
                </a:lnTo>
                <a:lnTo>
                  <a:pt x="965580" y="503300"/>
                </a:lnTo>
                <a:lnTo>
                  <a:pt x="972692" y="481711"/>
                </a:lnTo>
                <a:lnTo>
                  <a:pt x="979931" y="461899"/>
                </a:lnTo>
                <a:lnTo>
                  <a:pt x="984630" y="438277"/>
                </a:lnTo>
                <a:lnTo>
                  <a:pt x="987043" y="414781"/>
                </a:lnTo>
                <a:lnTo>
                  <a:pt x="987043" y="369570"/>
                </a:lnTo>
                <a:lnTo>
                  <a:pt x="977518" y="312039"/>
                </a:lnTo>
                <a:lnTo>
                  <a:pt x="965580" y="273431"/>
                </a:lnTo>
                <a:lnTo>
                  <a:pt x="947801" y="237490"/>
                </a:lnTo>
                <a:lnTo>
                  <a:pt x="927480" y="204597"/>
                </a:lnTo>
                <a:lnTo>
                  <a:pt x="903604" y="172593"/>
                </a:lnTo>
                <a:lnTo>
                  <a:pt x="873887" y="141350"/>
                </a:lnTo>
                <a:lnTo>
                  <a:pt x="842899" y="114046"/>
                </a:lnTo>
                <a:lnTo>
                  <a:pt x="808354" y="89535"/>
                </a:lnTo>
                <a:lnTo>
                  <a:pt x="769112" y="66040"/>
                </a:lnTo>
                <a:lnTo>
                  <a:pt x="727456" y="47117"/>
                </a:lnTo>
                <a:lnTo>
                  <a:pt x="686943" y="31115"/>
                </a:lnTo>
                <a:lnTo>
                  <a:pt x="640588" y="17018"/>
                </a:lnTo>
                <a:lnTo>
                  <a:pt x="592963" y="7493"/>
                </a:lnTo>
                <a:lnTo>
                  <a:pt x="567944" y="3810"/>
                </a:lnTo>
                <a:lnTo>
                  <a:pt x="52031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17693" y="3710844"/>
            <a:ext cx="273368" cy="386238"/>
          </a:xfrm>
          <a:custGeom>
            <a:avLst/>
            <a:gdLst/>
            <a:ahLst/>
            <a:cxnLst/>
            <a:rect l="l" t="t" r="r" b="b"/>
            <a:pathLst>
              <a:path w="364489" h="514985">
                <a:moveTo>
                  <a:pt x="0" y="5587"/>
                </a:moveTo>
                <a:lnTo>
                  <a:pt x="17906" y="31114"/>
                </a:lnTo>
                <a:lnTo>
                  <a:pt x="75056" y="132841"/>
                </a:lnTo>
                <a:lnTo>
                  <a:pt x="107187" y="260095"/>
                </a:lnTo>
                <a:lnTo>
                  <a:pt x="250062" y="260095"/>
                </a:lnTo>
                <a:lnTo>
                  <a:pt x="275081" y="144271"/>
                </a:lnTo>
                <a:lnTo>
                  <a:pt x="346130" y="33908"/>
                </a:lnTo>
                <a:lnTo>
                  <a:pt x="75056" y="33908"/>
                </a:lnTo>
                <a:lnTo>
                  <a:pt x="0" y="5587"/>
                </a:lnTo>
                <a:close/>
              </a:path>
              <a:path w="364489" h="514985">
                <a:moveTo>
                  <a:pt x="132206" y="0"/>
                </a:moveTo>
                <a:lnTo>
                  <a:pt x="75056" y="33908"/>
                </a:lnTo>
                <a:lnTo>
                  <a:pt x="346130" y="33908"/>
                </a:lnTo>
                <a:lnTo>
                  <a:pt x="347929" y="31114"/>
                </a:lnTo>
                <a:lnTo>
                  <a:pt x="196469" y="31114"/>
                </a:lnTo>
                <a:lnTo>
                  <a:pt x="132206" y="0"/>
                </a:lnTo>
                <a:close/>
              </a:path>
              <a:path w="364489" h="514985">
                <a:moveTo>
                  <a:pt x="246506" y="0"/>
                </a:moveTo>
                <a:lnTo>
                  <a:pt x="196469" y="31114"/>
                </a:lnTo>
                <a:lnTo>
                  <a:pt x="347929" y="31114"/>
                </a:lnTo>
                <a:lnTo>
                  <a:pt x="349728" y="28320"/>
                </a:lnTo>
                <a:lnTo>
                  <a:pt x="296544" y="28320"/>
                </a:lnTo>
                <a:lnTo>
                  <a:pt x="246506" y="0"/>
                </a:lnTo>
                <a:close/>
              </a:path>
              <a:path w="364489" h="514985">
                <a:moveTo>
                  <a:pt x="364363" y="5587"/>
                </a:moveTo>
                <a:lnTo>
                  <a:pt x="296544" y="28320"/>
                </a:lnTo>
                <a:lnTo>
                  <a:pt x="349728" y="28320"/>
                </a:lnTo>
                <a:lnTo>
                  <a:pt x="364363" y="5587"/>
                </a:lnTo>
                <a:close/>
              </a:path>
              <a:path w="364489" h="514985">
                <a:moveTo>
                  <a:pt x="13976" y="458093"/>
                </a:moveTo>
                <a:lnTo>
                  <a:pt x="14350" y="514603"/>
                </a:lnTo>
                <a:lnTo>
                  <a:pt x="350138" y="514603"/>
                </a:lnTo>
                <a:lnTo>
                  <a:pt x="348869" y="459866"/>
                </a:lnTo>
                <a:lnTo>
                  <a:pt x="13976" y="458093"/>
                </a:lnTo>
                <a:close/>
              </a:path>
              <a:path w="364489" h="514985">
                <a:moveTo>
                  <a:pt x="13207" y="400557"/>
                </a:moveTo>
                <a:lnTo>
                  <a:pt x="13207" y="458088"/>
                </a:lnTo>
                <a:lnTo>
                  <a:pt x="13976" y="458093"/>
                </a:lnTo>
                <a:lnTo>
                  <a:pt x="13595" y="400559"/>
                </a:lnTo>
                <a:lnTo>
                  <a:pt x="13207" y="400557"/>
                </a:lnTo>
                <a:close/>
              </a:path>
              <a:path w="364489" h="514985">
                <a:moveTo>
                  <a:pt x="348869" y="342137"/>
                </a:moveTo>
                <a:lnTo>
                  <a:pt x="13207" y="342137"/>
                </a:lnTo>
                <a:lnTo>
                  <a:pt x="13595" y="400559"/>
                </a:lnTo>
                <a:lnTo>
                  <a:pt x="348869" y="401446"/>
                </a:lnTo>
                <a:lnTo>
                  <a:pt x="348869" y="34213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82901" y="3329083"/>
            <a:ext cx="740569" cy="869633"/>
          </a:xfrm>
          <a:custGeom>
            <a:avLst/>
            <a:gdLst/>
            <a:ahLst/>
            <a:cxnLst/>
            <a:rect l="l" t="t" r="r" b="b"/>
            <a:pathLst>
              <a:path w="987425" h="1159510">
                <a:moveTo>
                  <a:pt x="492887" y="1159344"/>
                </a:moveTo>
                <a:lnTo>
                  <a:pt x="510794" y="1159344"/>
                </a:lnTo>
                <a:lnTo>
                  <a:pt x="526288" y="1157478"/>
                </a:lnTo>
                <a:lnTo>
                  <a:pt x="575056" y="1144270"/>
                </a:lnTo>
                <a:lnTo>
                  <a:pt x="610743" y="1120775"/>
                </a:lnTo>
                <a:lnTo>
                  <a:pt x="622681" y="1112266"/>
                </a:lnTo>
                <a:lnTo>
                  <a:pt x="647700" y="1079246"/>
                </a:lnTo>
                <a:lnTo>
                  <a:pt x="661924" y="1039622"/>
                </a:lnTo>
                <a:lnTo>
                  <a:pt x="661924" y="1026414"/>
                </a:lnTo>
                <a:lnTo>
                  <a:pt x="661924" y="1021715"/>
                </a:lnTo>
                <a:lnTo>
                  <a:pt x="661924" y="840740"/>
                </a:lnTo>
                <a:lnTo>
                  <a:pt x="666750" y="829437"/>
                </a:lnTo>
                <a:lnTo>
                  <a:pt x="691769" y="786130"/>
                </a:lnTo>
                <a:lnTo>
                  <a:pt x="764413" y="722884"/>
                </a:lnTo>
                <a:lnTo>
                  <a:pt x="823976" y="675767"/>
                </a:lnTo>
                <a:lnTo>
                  <a:pt x="856106" y="650367"/>
                </a:lnTo>
                <a:lnTo>
                  <a:pt x="883412" y="621157"/>
                </a:lnTo>
                <a:lnTo>
                  <a:pt x="910843" y="591947"/>
                </a:lnTo>
                <a:lnTo>
                  <a:pt x="935863" y="558038"/>
                </a:lnTo>
                <a:lnTo>
                  <a:pt x="947801" y="542036"/>
                </a:lnTo>
                <a:lnTo>
                  <a:pt x="957199" y="522224"/>
                </a:lnTo>
                <a:lnTo>
                  <a:pt x="965580" y="503300"/>
                </a:lnTo>
                <a:lnTo>
                  <a:pt x="972692" y="481711"/>
                </a:lnTo>
                <a:lnTo>
                  <a:pt x="979931" y="461899"/>
                </a:lnTo>
                <a:lnTo>
                  <a:pt x="984630" y="438277"/>
                </a:lnTo>
                <a:lnTo>
                  <a:pt x="987043" y="414781"/>
                </a:lnTo>
                <a:lnTo>
                  <a:pt x="987043" y="391160"/>
                </a:lnTo>
                <a:lnTo>
                  <a:pt x="987043" y="369570"/>
                </a:lnTo>
                <a:lnTo>
                  <a:pt x="977518" y="312039"/>
                </a:lnTo>
                <a:lnTo>
                  <a:pt x="965580" y="273431"/>
                </a:lnTo>
                <a:lnTo>
                  <a:pt x="947801" y="237490"/>
                </a:lnTo>
                <a:lnTo>
                  <a:pt x="927480" y="204597"/>
                </a:lnTo>
                <a:lnTo>
                  <a:pt x="915542" y="188595"/>
                </a:lnTo>
                <a:lnTo>
                  <a:pt x="903604" y="172593"/>
                </a:lnTo>
                <a:lnTo>
                  <a:pt x="873887" y="141350"/>
                </a:lnTo>
                <a:lnTo>
                  <a:pt x="842899" y="114046"/>
                </a:lnTo>
                <a:lnTo>
                  <a:pt x="808354" y="89535"/>
                </a:lnTo>
                <a:lnTo>
                  <a:pt x="769112" y="66040"/>
                </a:lnTo>
                <a:lnTo>
                  <a:pt x="727456" y="47117"/>
                </a:lnTo>
                <a:lnTo>
                  <a:pt x="686943" y="31115"/>
                </a:lnTo>
                <a:lnTo>
                  <a:pt x="640588" y="17018"/>
                </a:lnTo>
                <a:lnTo>
                  <a:pt x="592963" y="7493"/>
                </a:lnTo>
                <a:lnTo>
                  <a:pt x="545338" y="1905"/>
                </a:lnTo>
                <a:lnTo>
                  <a:pt x="520319" y="0"/>
                </a:lnTo>
                <a:lnTo>
                  <a:pt x="492887" y="0"/>
                </a:lnTo>
                <a:lnTo>
                  <a:pt x="466725" y="0"/>
                </a:lnTo>
                <a:lnTo>
                  <a:pt x="419100" y="3810"/>
                </a:lnTo>
                <a:lnTo>
                  <a:pt x="371475" y="11303"/>
                </a:lnTo>
                <a:lnTo>
                  <a:pt x="322706" y="23622"/>
                </a:lnTo>
                <a:lnTo>
                  <a:pt x="279781" y="38735"/>
                </a:lnTo>
                <a:lnTo>
                  <a:pt x="238125" y="56642"/>
                </a:lnTo>
                <a:lnTo>
                  <a:pt x="178562" y="89535"/>
                </a:lnTo>
                <a:lnTo>
                  <a:pt x="144018" y="114046"/>
                </a:lnTo>
                <a:lnTo>
                  <a:pt x="113156" y="141350"/>
                </a:lnTo>
                <a:lnTo>
                  <a:pt x="83312" y="172593"/>
                </a:lnTo>
                <a:lnTo>
                  <a:pt x="59562" y="204597"/>
                </a:lnTo>
                <a:lnTo>
                  <a:pt x="39243" y="237490"/>
                </a:lnTo>
                <a:lnTo>
                  <a:pt x="21462" y="273431"/>
                </a:lnTo>
                <a:lnTo>
                  <a:pt x="9525" y="312039"/>
                </a:lnTo>
                <a:lnTo>
                  <a:pt x="2412" y="349758"/>
                </a:lnTo>
                <a:lnTo>
                  <a:pt x="0" y="369570"/>
                </a:lnTo>
                <a:lnTo>
                  <a:pt x="0" y="391160"/>
                </a:lnTo>
                <a:lnTo>
                  <a:pt x="0" y="414781"/>
                </a:lnTo>
                <a:lnTo>
                  <a:pt x="2412" y="438277"/>
                </a:lnTo>
                <a:lnTo>
                  <a:pt x="7112" y="461899"/>
                </a:lnTo>
                <a:lnTo>
                  <a:pt x="14224" y="481711"/>
                </a:lnTo>
                <a:lnTo>
                  <a:pt x="21462" y="503300"/>
                </a:lnTo>
                <a:lnTo>
                  <a:pt x="29718" y="522224"/>
                </a:lnTo>
                <a:lnTo>
                  <a:pt x="39243" y="542036"/>
                </a:lnTo>
                <a:lnTo>
                  <a:pt x="51181" y="558038"/>
                </a:lnTo>
                <a:lnTo>
                  <a:pt x="76200" y="591947"/>
                </a:lnTo>
                <a:lnTo>
                  <a:pt x="103631" y="621157"/>
                </a:lnTo>
                <a:lnTo>
                  <a:pt x="130937" y="650367"/>
                </a:lnTo>
                <a:lnTo>
                  <a:pt x="163068" y="675767"/>
                </a:lnTo>
                <a:lnTo>
                  <a:pt x="222631" y="722884"/>
                </a:lnTo>
                <a:lnTo>
                  <a:pt x="275081" y="764413"/>
                </a:lnTo>
                <a:lnTo>
                  <a:pt x="311912" y="807847"/>
                </a:lnTo>
                <a:lnTo>
                  <a:pt x="320294" y="829437"/>
                </a:lnTo>
                <a:lnTo>
                  <a:pt x="324993" y="840740"/>
                </a:lnTo>
                <a:lnTo>
                  <a:pt x="324993" y="1039622"/>
                </a:lnTo>
                <a:lnTo>
                  <a:pt x="327406" y="1053846"/>
                </a:lnTo>
                <a:lnTo>
                  <a:pt x="346456" y="1090549"/>
                </a:lnTo>
                <a:lnTo>
                  <a:pt x="376174" y="1120775"/>
                </a:lnTo>
                <a:lnTo>
                  <a:pt x="386969" y="1130173"/>
                </a:lnTo>
                <a:lnTo>
                  <a:pt x="428625" y="1149946"/>
                </a:lnTo>
                <a:lnTo>
                  <a:pt x="476250" y="1159344"/>
                </a:lnTo>
                <a:lnTo>
                  <a:pt x="492887" y="1159344"/>
                </a:lnTo>
                <a:close/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17693" y="3710844"/>
            <a:ext cx="273368" cy="195263"/>
          </a:xfrm>
          <a:custGeom>
            <a:avLst/>
            <a:gdLst/>
            <a:ahLst/>
            <a:cxnLst/>
            <a:rect l="l" t="t" r="r" b="b"/>
            <a:pathLst>
              <a:path w="364489" h="260350">
                <a:moveTo>
                  <a:pt x="107187" y="260095"/>
                </a:moveTo>
                <a:lnTo>
                  <a:pt x="75056" y="132841"/>
                </a:lnTo>
                <a:lnTo>
                  <a:pt x="17906" y="31114"/>
                </a:lnTo>
                <a:lnTo>
                  <a:pt x="0" y="5587"/>
                </a:lnTo>
                <a:lnTo>
                  <a:pt x="75056" y="33908"/>
                </a:lnTo>
                <a:lnTo>
                  <a:pt x="132206" y="0"/>
                </a:lnTo>
                <a:lnTo>
                  <a:pt x="196469" y="31114"/>
                </a:lnTo>
                <a:lnTo>
                  <a:pt x="246506" y="0"/>
                </a:lnTo>
                <a:lnTo>
                  <a:pt x="296544" y="28320"/>
                </a:lnTo>
                <a:lnTo>
                  <a:pt x="364363" y="5587"/>
                </a:lnTo>
                <a:lnTo>
                  <a:pt x="275081" y="144271"/>
                </a:lnTo>
                <a:lnTo>
                  <a:pt x="250062" y="260095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27599" y="3967448"/>
            <a:ext cx="252889" cy="129540"/>
          </a:xfrm>
          <a:custGeom>
            <a:avLst/>
            <a:gdLst/>
            <a:ahLst/>
            <a:cxnLst/>
            <a:rect l="l" t="t" r="r" b="b"/>
            <a:pathLst>
              <a:path w="337185" h="172720">
                <a:moveTo>
                  <a:pt x="0" y="0"/>
                </a:moveTo>
                <a:lnTo>
                  <a:pt x="335661" y="0"/>
                </a:lnTo>
                <a:lnTo>
                  <a:pt x="335661" y="59309"/>
                </a:lnTo>
                <a:lnTo>
                  <a:pt x="0" y="58420"/>
                </a:lnTo>
                <a:lnTo>
                  <a:pt x="0" y="115951"/>
                </a:lnTo>
                <a:lnTo>
                  <a:pt x="335661" y="117729"/>
                </a:lnTo>
                <a:lnTo>
                  <a:pt x="336931" y="172466"/>
                </a:lnTo>
                <a:lnTo>
                  <a:pt x="1143" y="172466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门店收款功能简介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309" y="1685735"/>
            <a:ext cx="7695724" cy="19481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09245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门店收款是方便总店收取直营连锁门店或者加盟商门店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管理费，增值费</a:t>
            </a:r>
            <a:r>
              <a:rPr sz="1200" b="1" spc="-3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品牌费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等费用而开发的一 款产品工具，主要有可选扣款周期（每天，每周或每月），可选扣款失败重复次数，可选扣款失败重 复间隔，可选设置有效期，手动即时收款（支持批量多门店即时扣款）等功能</a:t>
            </a:r>
            <a:r>
              <a:rPr sz="1200" spc="-7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不设置有效期的情况 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200" b="1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一般早上</a:t>
            </a:r>
            <a:r>
              <a:rPr sz="1200" b="1" spc="-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点之后设置的收款规则隔天生效</a:t>
            </a:r>
            <a:r>
              <a:rPr sz="1200" b="1" spc="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spc="-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点之前设置的收款规则当天</a:t>
            </a:r>
            <a:r>
              <a:rPr sz="1200" b="1" spc="-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点扣款生效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，比如</a:t>
            </a:r>
            <a:r>
              <a:rPr sz="1200" spc="8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 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号下午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点配置的收款规则，隔天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号早上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点扣款生效；如果是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号早上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点配置 的收款规则，则当</a:t>
            </a:r>
            <a:r>
              <a:rPr sz="1200" spc="-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号早上</a:t>
            </a:r>
            <a:r>
              <a:rPr sz="1200" spc="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点扣款生效。</a:t>
            </a:r>
            <a:r>
              <a:rPr sz="1200" b="1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设置有效期（不能设置为当天），则从有效期开始那 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一天早</a:t>
            </a:r>
            <a:r>
              <a:rPr sz="1200" b="1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200" b="1" spc="-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点生效，所有扣款不分周六日，只要配置好规则都会扣款</a:t>
            </a:r>
            <a:endParaRPr sz="1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3448050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门店收款商户入网所需资料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6947" y="923147"/>
            <a:ext cx="7392353" cy="318452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入网所需提供资料：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6235">
              <a:lnSpc>
                <a:spcPct val="100000"/>
              </a:lnSpc>
              <a:spcBef>
                <a:spcPts val="1140"/>
              </a:spcBef>
              <a:buSzPct val="94000"/>
              <a:buAutoNum type="arabicPlain"/>
              <a:tabLst>
                <a:tab pos="368935" algn="l"/>
              </a:tabLst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营业执照照片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000"/>
              <a:buAutoNum type="arabicPlain"/>
              <a:tabLst>
                <a:tab pos="368935" algn="l"/>
              </a:tabLst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入账可以对公或双账户对私，入账方式二选一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入账对公：开户许可证照片（企业类商户对公入账需提供，或者对公开户盖章联）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双账户对私：开户许可证照片（企业类商户对公入账需提供，或者对公开户盖章联）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入账银行卡正面照片、银行卡支行名称（非法人需提供关系证明及持卡人身份证正反面照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</a:t>
            </a:r>
            <a:r>
              <a:rPr sz="1200" spc="-1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 后补）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000"/>
              <a:buAutoNum type="arabicPlain" startAt="3"/>
              <a:tabLst>
                <a:tab pos="368935" algn="l"/>
              </a:tabLst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法人身份证正反面照片（非法人需提供结算账户身份证正反面照片）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000"/>
              <a:buAutoNum type="arabicPlain" startAt="3"/>
              <a:tabLst>
                <a:tab pos="368935" algn="l"/>
              </a:tabLst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商户联系人、手机号、邮箱地址、身份证号码（谁维护商户就提供谁的，不一定要法人）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000"/>
              <a:buAutoNum type="arabicPlain" startAt="3"/>
              <a:tabLst>
                <a:tab pos="368935" algn="l"/>
              </a:tabLst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门头照一张（正门店面照）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42900" algn="l"/>
              </a:tabLst>
            </a:pPr>
            <a:r>
              <a:rPr sz="12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	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照一张（要能看到店内经营情况），</a:t>
            </a:r>
            <a:r>
              <a:rPr sz="1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门店经营内容要与开户许可证经营范围一致</a:t>
            </a:r>
            <a:endParaRPr sz="1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4016216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用MX开头账号登</a:t>
            </a: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录</a:t>
            </a: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SP</a:t>
            </a: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管理平台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3605" y="1813560"/>
            <a:ext cx="7259955" cy="1030605"/>
          </a:xfrm>
          <a:prstGeom prst="rect">
            <a:avLst/>
          </a:prstGeom>
        </p:spPr>
        <p:txBody>
          <a:bodyPr vert="horz" wrap="square" lIns="0" tIns="123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登录步骤：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pc="-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入网成功后会收到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友发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的手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短信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知，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面有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录平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的账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和密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，请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妥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善保管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708650">
              <a:lnSpc>
                <a:spcPct val="150000"/>
              </a:lnSpc>
            </a:pPr>
            <a:r>
              <a:rPr spc="-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 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 录 </a:t>
            </a:r>
            <a:r>
              <a:rPr u="heavy" spc="-70" dirty="0">
                <a:solidFill>
                  <a:schemeClr val="accent1"/>
                </a:solidFill>
                <a:uFill>
                  <a:solidFill>
                    <a:srgbClr val="009999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https://sp.fuioupay.com </a:t>
            </a:r>
            <a:r>
              <a:rPr spc="-7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-8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，输入账号和密码（</a:t>
            </a:r>
            <a:r>
              <a:rPr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spc="-11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MX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开头的</a:t>
            </a:r>
            <a:r>
              <a:rPr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号）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7648099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门店收款---如何新建门店</a:t>
            </a: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(</a:t>
            </a: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已建门店的直接跳转门店收款页）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1115" y="4305300"/>
            <a:ext cx="3088640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门店管理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门店列表</a:t>
            </a:r>
            <a:r>
              <a:rPr sz="1200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8644"/>
            <a:ext cx="9044559" cy="32049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" y="125095"/>
            <a:ext cx="626935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门店收款---如何新建门店</a:t>
            </a: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(</a:t>
            </a: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已建门店的直接跳转门店收款页）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430" y="4253865"/>
            <a:ext cx="7089140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     辑“      新    增    门    店       </a:t>
            </a:r>
            <a:r>
              <a:rPr sz="1200" spc="-1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求填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，（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有收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机情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下）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店类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</a:t>
            </a:r>
            <a:r>
              <a:rPr sz="1200" b="1" spc="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b="1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仓库</a:t>
            </a:r>
            <a:r>
              <a:rPr sz="1200" b="1" spc="1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【保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】返回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8644"/>
            <a:ext cx="8765667" cy="32472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305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1800" spc="-5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如何新增门店收款</a:t>
            </a:r>
            <a:endParaRPr sz="1800" spc="-5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2960" y="4175236"/>
            <a:ext cx="5957411" cy="593090"/>
          </a:xfrm>
          <a:prstGeom prst="rect">
            <a:avLst/>
          </a:prstGeom>
        </p:spPr>
        <p:txBody>
          <a:bodyPr vert="horz" wrap="square" lIns="0" tIns="1014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1200" spc="2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</a:t>
            </a:r>
            <a:r>
              <a:rPr sz="1200" spc="2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门店收款</a:t>
            </a:r>
            <a:r>
              <a:rPr sz="1200" spc="2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新增门店收款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创建成功后可以点击【编辑】修改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款相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删除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可删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定账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4641"/>
            <a:ext cx="9144000" cy="356501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1116"/>
</p:tagLst>
</file>

<file path=ppt/theme/theme1.xml><?xml version="1.0" encoding="utf-8"?>
<a:theme xmlns:a="http://schemas.openxmlformats.org/drawingml/2006/main" name="自定义设计版式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3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2893</Words>
  <Application>WPS 演示</Application>
  <PresentationFormat>全屏显示(16:9)</PresentationFormat>
  <Paragraphs>181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微软雅黑 Light</vt:lpstr>
      <vt:lpstr>黑体</vt:lpstr>
      <vt:lpstr>微软雅黑</vt:lpstr>
      <vt:lpstr>Arial</vt:lpstr>
      <vt:lpstr>等线</vt:lpstr>
      <vt:lpstr>Arial Unicode MS</vt:lpstr>
      <vt:lpstr>Calibri</vt:lpstr>
      <vt:lpstr>Microsoft JhengHei</vt:lpstr>
      <vt:lpstr>PMingLiU</vt:lpstr>
      <vt:lpstr>Calibri</vt:lpstr>
      <vt:lpstr>Times New Roman</vt:lpstr>
      <vt:lpstr>Roboto Th</vt:lpstr>
      <vt:lpstr>等线 Light</vt:lpstr>
      <vt:lpstr>Roboto</vt:lpstr>
      <vt:lpstr>叶根友毛笔行书2.0版</vt:lpstr>
      <vt:lpstr>自定义设计版式</vt:lpstr>
      <vt:lpstr>FU+门店收款功能介绍</vt:lpstr>
      <vt:lpstr>收取管理费，品牌费等当前的痛点</vt:lpstr>
      <vt:lpstr>门店收款解决方案</vt:lpstr>
      <vt:lpstr>门店收款功能简介</vt:lpstr>
      <vt:lpstr>门店收款商户入网所需资料</vt:lpstr>
      <vt:lpstr>用MX开头账号登录SP管理平台</vt:lpstr>
      <vt:lpstr>门店收款---如何新建门店(已建门店的直接跳转门店收款页）</vt:lpstr>
      <vt:lpstr>门店收款---如何新建门店(已建门店的直接跳转门店收款页）</vt:lpstr>
      <vt:lpstr>如何新增门店收款</vt:lpstr>
      <vt:lpstr>如何新增门店收款</vt:lpstr>
      <vt:lpstr>如何新增门店收款</vt:lpstr>
      <vt:lpstr>如何新增门店收款</vt:lpstr>
      <vt:lpstr>如何设置收款规则</vt:lpstr>
      <vt:lpstr>如何设置收款规则</vt:lpstr>
      <vt:lpstr>举个例子：</vt:lpstr>
      <vt:lpstr>如何设置收款规则</vt:lpstr>
      <vt:lpstr>如何设置收款规则</vt:lpstr>
      <vt:lpstr>如何手动收款</vt:lpstr>
      <vt:lpstr>收款统计</vt:lpstr>
      <vt:lpstr>收款成功发送扣款消息</vt:lpstr>
      <vt:lpstr>如何手动退款</vt:lpstr>
      <vt:lpstr>如何手动退款</vt:lpstr>
      <vt:lpstr>如何手动退款</vt:lpstr>
      <vt:lpstr>关于手续费及资金到账时间</vt:lpstr>
      <vt:lpstr>关于开具发票事宜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</dc:title>
  <dc:creator>二月设计</dc:creator>
  <cp:lastModifiedBy>技术小助手-庄颜</cp:lastModifiedBy>
  <cp:revision>3072</cp:revision>
  <dcterms:created xsi:type="dcterms:W3CDTF">2014-11-26T08:06:00Z</dcterms:created>
  <dcterms:modified xsi:type="dcterms:W3CDTF">2020-06-09T06:20:43Z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