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189FF"/>
    <a:srgbClr val="00B5FF"/>
    <a:srgbClr val="01C5FF"/>
    <a:srgbClr val="0099FF"/>
    <a:srgbClr val="0CB6FF"/>
    <a:srgbClr val="FF3300"/>
    <a:srgbClr val="0000CC"/>
    <a:srgbClr val="FFFFFF"/>
    <a:srgbClr val="F34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434" autoAdjust="0"/>
  </p:normalViewPr>
  <p:slideViewPr>
    <p:cSldViewPr snapToGrid="0">
      <p:cViewPr varScale="1">
        <p:scale>
          <a:sx n="107" d="100"/>
          <a:sy n="107" d="100"/>
        </p:scale>
        <p:origin x="773" y="82"/>
      </p:cViewPr>
      <p:guideLst>
        <p:guide orient="horz" pos="2189"/>
        <p:guide pos="3840"/>
        <p:guide pos="528"/>
        <p:guide pos="7152"/>
        <p:guide orient="horz" pos="1664"/>
        <p:guide pos="2880"/>
        <p:guide pos="396"/>
        <p:guide pos="53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27102"/>
    </p:cViewPr>
  </p:sorter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628650" y="906145"/>
            <a:ext cx="7886700" cy="378534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lnSpc>
                <a:spcPct val="150000"/>
              </a:lnSpc>
              <a:defRPr sz="1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lnSpc>
                <a:spcPct val="150000"/>
              </a:lnSpc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28650" y="219225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-10265" y="227479"/>
            <a:ext cx="64053" cy="438149"/>
          </a:xfrm>
          <a:prstGeom prst="rect">
            <a:avLst/>
          </a:prstGeom>
          <a:gradFill>
            <a:gsLst>
              <a:gs pos="0">
                <a:srgbClr val="0688D0"/>
              </a:gs>
              <a:gs pos="75000">
                <a:srgbClr val="0CB6FF"/>
              </a:gs>
              <a:gs pos="39000">
                <a:srgbClr val="0099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610" y="175260"/>
            <a:ext cx="1264285" cy="31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0"/>
            <a:ext cx="322421" cy="205740"/>
          </a:xfrm>
          <a:custGeom>
            <a:avLst/>
            <a:gdLst/>
            <a:ahLst/>
            <a:cxnLst/>
            <a:rect l="l" t="t" r="r" b="b"/>
            <a:pathLst>
              <a:path w="429895" h="274320">
                <a:moveTo>
                  <a:pt x="429768" y="0"/>
                </a:moveTo>
                <a:lnTo>
                  <a:pt x="0" y="0"/>
                </a:lnTo>
                <a:lnTo>
                  <a:pt x="0" y="274320"/>
                </a:lnTo>
                <a:lnTo>
                  <a:pt x="429768" y="0"/>
                </a:lnTo>
                <a:close/>
              </a:path>
            </a:pathLst>
          </a:custGeom>
          <a:solidFill>
            <a:srgbClr val="C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8" name="bk object 18"/>
          <p:cNvSpPr/>
          <p:nvPr/>
        </p:nvSpPr>
        <p:spPr>
          <a:xfrm>
            <a:off x="7925559" y="4354830"/>
            <a:ext cx="1218724" cy="788670"/>
          </a:xfrm>
          <a:custGeom>
            <a:avLst/>
            <a:gdLst/>
            <a:ahLst/>
            <a:cxnLst/>
            <a:rect l="l" t="t" r="r" b="b"/>
            <a:pathLst>
              <a:path w="1624965" h="1051559">
                <a:moveTo>
                  <a:pt x="1624596" y="0"/>
                </a:moveTo>
                <a:lnTo>
                  <a:pt x="0" y="1051560"/>
                </a:lnTo>
                <a:lnTo>
                  <a:pt x="1624596" y="1051560"/>
                </a:lnTo>
                <a:lnTo>
                  <a:pt x="1624596" y="0"/>
                </a:lnTo>
                <a:close/>
              </a:path>
            </a:pathLst>
          </a:custGeom>
          <a:solidFill>
            <a:srgbClr val="2264AE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0" name="bk object 20"/>
          <p:cNvSpPr/>
          <p:nvPr/>
        </p:nvSpPr>
        <p:spPr>
          <a:xfrm>
            <a:off x="8604504" y="4642866"/>
            <a:ext cx="496061" cy="450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1" name="bk object 21"/>
          <p:cNvSpPr/>
          <p:nvPr/>
        </p:nvSpPr>
        <p:spPr>
          <a:xfrm>
            <a:off x="7651242" y="3975353"/>
            <a:ext cx="1493044" cy="1168241"/>
          </a:xfrm>
          <a:custGeom>
            <a:avLst/>
            <a:gdLst/>
            <a:ahLst/>
            <a:cxnLst/>
            <a:rect l="l" t="t" r="r" b="b"/>
            <a:pathLst>
              <a:path w="1990725" h="1557654">
                <a:moveTo>
                  <a:pt x="0" y="1557527"/>
                </a:moveTo>
                <a:lnTo>
                  <a:pt x="1990356" y="1557527"/>
                </a:lnTo>
                <a:lnTo>
                  <a:pt x="1990356" y="0"/>
                </a:lnTo>
                <a:lnTo>
                  <a:pt x="0" y="0"/>
                </a:lnTo>
                <a:lnTo>
                  <a:pt x="0" y="1557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2" name="bk object 22"/>
          <p:cNvSpPr/>
          <p:nvPr/>
        </p:nvSpPr>
        <p:spPr>
          <a:xfrm>
            <a:off x="0" y="0"/>
            <a:ext cx="413861" cy="249555"/>
          </a:xfrm>
          <a:custGeom>
            <a:avLst/>
            <a:gdLst/>
            <a:ahLst/>
            <a:cxnLst/>
            <a:rect l="l" t="t" r="r" b="b"/>
            <a:pathLst>
              <a:path w="551815" h="332740">
                <a:moveTo>
                  <a:pt x="551688" y="0"/>
                </a:moveTo>
                <a:lnTo>
                  <a:pt x="0" y="0"/>
                </a:lnTo>
                <a:lnTo>
                  <a:pt x="0" y="332232"/>
                </a:lnTo>
                <a:lnTo>
                  <a:pt x="551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600" y="274009"/>
            <a:ext cx="8848799" cy="293369"/>
          </a:xfrm>
        </p:spPr>
        <p:txBody>
          <a:bodyPr lIns="0" tIns="0" rIns="0" bIns="0"/>
          <a:lstStyle>
            <a:lvl1pPr>
              <a:defRPr sz="1800" b="1" i="0">
                <a:solidFill>
                  <a:srgbClr val="2264A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28650" y="227480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610" y="175260"/>
            <a:ext cx="1264285" cy="31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28650" y="227480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610" y="175260"/>
            <a:ext cx="1264285" cy="31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2" name="组合 1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8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9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6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2930"/>
            <a:ext cx="6858000" cy="77197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单击此处编辑主标题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856865"/>
            <a:ext cx="6858000" cy="3370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615203" y="4868861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15503" y="4868861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44503" y="4868861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dc2fee01003597aa6d6c81689f41bc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5080" y="374015"/>
            <a:ext cx="1514475" cy="1514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17" name="组合 16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3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25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: 圆角 25"/>
          <p:cNvSpPr/>
          <p:nvPr userDrawn="1"/>
        </p:nvSpPr>
        <p:spPr>
          <a:xfrm>
            <a:off x="4167702" y="954722"/>
            <a:ext cx="1134745" cy="1082675"/>
          </a:xfrm>
          <a:prstGeom prst="roundRect">
            <a:avLst/>
          </a:prstGeom>
          <a:gradFill>
            <a:gsLst>
              <a:gs pos="0">
                <a:srgbClr val="0CB6FF"/>
              </a:gs>
              <a:gs pos="100000">
                <a:srgbClr val="0099FF">
                  <a:lumMod val="65000"/>
                  <a:lumOff val="3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altLang="zh-CN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1992473" y="2571796"/>
            <a:ext cx="5500047" cy="609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 algn="ctr">
              <a:buNone/>
              <a:defRPr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2pPr>
          </a:lstStyle>
          <a:p>
            <a:pPr lvl="0"/>
            <a:r>
              <a:rPr lang="zh-CN" altLang="en-US" dirty="0"/>
              <a:t>单击此处编辑章节标题</a:t>
            </a:r>
            <a:endParaRPr lang="zh-CN" altLang="en-US" dirty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17" name="组合 16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3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25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dc2fee01003597aa6d6c81689f41bc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5080" y="374015"/>
            <a:ext cx="1514475" cy="1514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0"/>
            <a:ext cx="322421" cy="205740"/>
          </a:xfrm>
          <a:custGeom>
            <a:avLst/>
            <a:gdLst/>
            <a:ahLst/>
            <a:cxnLst/>
            <a:rect l="l" t="t" r="r" b="b"/>
            <a:pathLst>
              <a:path w="429895" h="274320">
                <a:moveTo>
                  <a:pt x="429768" y="0"/>
                </a:moveTo>
                <a:lnTo>
                  <a:pt x="0" y="0"/>
                </a:lnTo>
                <a:lnTo>
                  <a:pt x="0" y="274320"/>
                </a:lnTo>
                <a:lnTo>
                  <a:pt x="429768" y="0"/>
                </a:lnTo>
                <a:close/>
              </a:path>
            </a:pathLst>
          </a:custGeom>
          <a:solidFill>
            <a:srgbClr val="C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8" name="bk object 18"/>
          <p:cNvSpPr/>
          <p:nvPr/>
        </p:nvSpPr>
        <p:spPr>
          <a:xfrm>
            <a:off x="7925559" y="4354830"/>
            <a:ext cx="1218724" cy="788670"/>
          </a:xfrm>
          <a:custGeom>
            <a:avLst/>
            <a:gdLst/>
            <a:ahLst/>
            <a:cxnLst/>
            <a:rect l="l" t="t" r="r" b="b"/>
            <a:pathLst>
              <a:path w="1624965" h="1051559">
                <a:moveTo>
                  <a:pt x="1624596" y="0"/>
                </a:moveTo>
                <a:lnTo>
                  <a:pt x="0" y="1051560"/>
                </a:lnTo>
                <a:lnTo>
                  <a:pt x="1624596" y="1051560"/>
                </a:lnTo>
                <a:lnTo>
                  <a:pt x="1624596" y="0"/>
                </a:lnTo>
                <a:close/>
              </a:path>
            </a:pathLst>
          </a:custGeom>
          <a:solidFill>
            <a:srgbClr val="2264AE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0" name="bk object 20"/>
          <p:cNvSpPr/>
          <p:nvPr/>
        </p:nvSpPr>
        <p:spPr>
          <a:xfrm>
            <a:off x="8604504" y="4642866"/>
            <a:ext cx="496061" cy="450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1" name="bk object 21"/>
          <p:cNvSpPr/>
          <p:nvPr/>
        </p:nvSpPr>
        <p:spPr>
          <a:xfrm>
            <a:off x="7651242" y="3975353"/>
            <a:ext cx="1493044" cy="1168241"/>
          </a:xfrm>
          <a:custGeom>
            <a:avLst/>
            <a:gdLst/>
            <a:ahLst/>
            <a:cxnLst/>
            <a:rect l="l" t="t" r="r" b="b"/>
            <a:pathLst>
              <a:path w="1990725" h="1557654">
                <a:moveTo>
                  <a:pt x="0" y="1557527"/>
                </a:moveTo>
                <a:lnTo>
                  <a:pt x="1990356" y="1557527"/>
                </a:lnTo>
                <a:lnTo>
                  <a:pt x="1990356" y="0"/>
                </a:lnTo>
                <a:lnTo>
                  <a:pt x="0" y="0"/>
                </a:lnTo>
                <a:lnTo>
                  <a:pt x="0" y="1557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2" name="bk object 22"/>
          <p:cNvSpPr/>
          <p:nvPr/>
        </p:nvSpPr>
        <p:spPr>
          <a:xfrm>
            <a:off x="0" y="0"/>
            <a:ext cx="413861" cy="249555"/>
          </a:xfrm>
          <a:custGeom>
            <a:avLst/>
            <a:gdLst/>
            <a:ahLst/>
            <a:cxnLst/>
            <a:rect l="l" t="t" r="r" b="b"/>
            <a:pathLst>
              <a:path w="551815" h="332740">
                <a:moveTo>
                  <a:pt x="551688" y="0"/>
                </a:moveTo>
                <a:lnTo>
                  <a:pt x="0" y="0"/>
                </a:lnTo>
                <a:lnTo>
                  <a:pt x="0" y="332232"/>
                </a:lnTo>
                <a:lnTo>
                  <a:pt x="551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600" y="274009"/>
            <a:ext cx="8848799" cy="293369"/>
          </a:xfrm>
        </p:spPr>
        <p:txBody>
          <a:bodyPr lIns="0" tIns="0" rIns="0" bIns="0"/>
          <a:lstStyle>
            <a:lvl1pPr>
              <a:defRPr sz="1800" b="1" i="0">
                <a:solidFill>
                  <a:srgbClr val="2264A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</p:spPr>
        <p:txBody>
          <a:bodyPr lIns="0" tIns="0" rIns="0" bIns="0"/>
          <a:lstStyle>
            <a:lvl1pPr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4.jpeg"/><Relationship Id="rId1" Type="http://schemas.openxmlformats.org/officeDocument/2006/relationships/hyperlink" Target="https://mp.weixin.qq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1" Type="http://schemas.openxmlformats.org/officeDocument/2006/relationships/hyperlink" Target="https://mp.weixin.qq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2122170"/>
            <a:ext cx="7277735" cy="772160"/>
          </a:xfrm>
        </p:spPr>
        <p:txBody>
          <a:bodyPr/>
          <a:lstStyle/>
          <a:p>
            <a:r>
              <a:rPr lang="en-US" altLang="zh-CN" dirty="0"/>
              <a:t>FU+</a:t>
            </a:r>
            <a:r>
              <a:rPr lang="zh-CN" altLang="en-US" dirty="0"/>
              <a:t>点餐小程序</a:t>
            </a:r>
            <a:r>
              <a:rPr lang="zh-CN" altLang="en-US" dirty="0">
                <a:sym typeface="+mn-ea"/>
              </a:rPr>
              <a:t>微信公众号</a:t>
            </a:r>
            <a:r>
              <a:rPr lang="zh-CN" altLang="en-US" dirty="0"/>
              <a:t>对接＆装修</a:t>
            </a:r>
            <a:endParaRPr lang="zh-CN" altLang="en-US" dirty="0"/>
          </a:p>
        </p:txBody>
      </p:sp>
      <p:sp>
        <p:nvSpPr>
          <p:cNvPr id="4" name="矩形: 圆角 5"/>
          <p:cNvSpPr/>
          <p:nvPr/>
        </p:nvSpPr>
        <p:spPr>
          <a:xfrm>
            <a:off x="3821430" y="3243263"/>
            <a:ext cx="1501140" cy="29638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C5FF">
                  <a:lumMod val="45000"/>
                  <a:lumOff val="55000"/>
                </a:srgbClr>
              </a:gs>
              <a:gs pos="100000">
                <a:srgbClr val="0CB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/>
              <a:t>2020</a:t>
            </a:r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/>
          <p:cNvSpPr>
            <a:spLocks noChangeArrowheads="1"/>
          </p:cNvSpPr>
          <p:nvPr/>
        </p:nvSpPr>
        <p:spPr bwMode="auto">
          <a:xfrm>
            <a:off x="1780234" y="2075729"/>
            <a:ext cx="4967856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defTabSz="456565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Roboto Th" pitchFamily="2" charset="0"/>
              </a:rPr>
              <a:t>THANKS</a:t>
            </a:r>
            <a:endParaRPr lang="en-US" altLang="zh-CN" sz="4800" b="1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Roboto Th" pitchFamily="2" charset="0"/>
            </a:endParaRPr>
          </a:p>
        </p:txBody>
      </p:sp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883250" y="3029108"/>
            <a:ext cx="6241152" cy="127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p>
            <a:pPr defTabSz="456565">
              <a:lnSpc>
                <a:spcPct val="170000"/>
              </a:lnSpc>
            </a:pPr>
            <a:r>
              <a:rPr lang="zh-CN" altLang="en-US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珠海赋佳合利科技有限公司</a:t>
            </a:r>
            <a:endParaRPr lang="zh-CN" altLang="en-US" b="1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官方网址：https://www.fupay.org/index.html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联系方式：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400-027-0899</a:t>
            </a:r>
            <a:endParaRPr lang="en-US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地址：武汉市青山区和平大道钰龙时代中心25楼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" y="274320"/>
            <a:ext cx="1760855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1"/>
                </a:solidFill>
                <a:ea typeface="微软雅黑" panose="020B0503020204020204" charset="-122"/>
              </a:rPr>
              <a:t>登录微信公众号</a:t>
            </a:r>
            <a:endParaRPr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6745" y="4458970"/>
            <a:ext cx="2113915" cy="4248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9425" algn="l"/>
              </a:tabLst>
            </a:pPr>
            <a:r>
              <a:rPr sz="1350" u="heavy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微信公众号平台	：h</a:t>
            </a:r>
            <a:r>
              <a:rPr sz="1350" u="heavy" spc="5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ttp</a:t>
            </a:r>
            <a:r>
              <a:rPr sz="1350" u="heavy" spc="-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s</a:t>
            </a:r>
            <a:r>
              <a:rPr sz="1350" u="heavy" spc="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:</a:t>
            </a:r>
            <a:r>
              <a:rPr sz="1350" u="heavy" spc="-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//m</a:t>
            </a:r>
            <a:r>
              <a:rPr sz="1350" u="heavy" spc="5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p</a:t>
            </a:r>
            <a:r>
              <a:rPr sz="1350" u="heavy" spc="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.</a:t>
            </a:r>
            <a:r>
              <a:rPr sz="1350" u="heavy" spc="5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w</a:t>
            </a:r>
            <a:r>
              <a:rPr sz="1350" u="heavy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e</a:t>
            </a:r>
            <a:r>
              <a:rPr sz="1350" u="heavy" spc="-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i</a:t>
            </a:r>
            <a:r>
              <a:rPr sz="1350" u="heavy" spc="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x</a:t>
            </a:r>
            <a:r>
              <a:rPr sz="1350" u="heavy" spc="-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i</a:t>
            </a:r>
            <a:r>
              <a:rPr sz="1350" u="heavy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n</a:t>
            </a:r>
            <a:r>
              <a:rPr sz="1350" u="heavy" spc="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.</a:t>
            </a:r>
            <a:r>
              <a:rPr sz="1350" u="heavy" spc="5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qq</a:t>
            </a:r>
            <a:r>
              <a:rPr sz="1350" u="heavy" spc="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.</a:t>
            </a:r>
            <a:r>
              <a:rPr sz="1350" u="heavy" spc="-5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c</a:t>
            </a:r>
            <a:r>
              <a:rPr sz="1350" u="heavy" spc="-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o</a:t>
            </a:r>
            <a:r>
              <a:rPr sz="1350" u="heavy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m</a:t>
            </a:r>
            <a:endParaRPr sz="1350" u="heavy" dirty="0">
              <a:solidFill>
                <a:schemeClr val="tx1"/>
              </a:solidFill>
              <a:uFill>
                <a:solidFill>
                  <a:srgbClr val="2264AE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1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0915" y="603504"/>
            <a:ext cx="7504937" cy="3767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" y="274320"/>
            <a:ext cx="2517775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1"/>
                </a:solidFill>
                <a:ea typeface="微软雅黑" panose="020B0503020204020204" charset="-122"/>
              </a:rPr>
              <a:t>微信公众号关联小程序</a:t>
            </a:r>
            <a:endParaRPr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5170" y="4336415"/>
            <a:ext cx="5153025" cy="4375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36245" marR="5080" indent="-424180">
              <a:lnSpc>
                <a:spcPct val="100000"/>
              </a:lnSpc>
              <a:spcBef>
                <a:spcPts val="100"/>
              </a:spcBef>
              <a:tabLst>
                <a:tab pos="1749425" algn="l"/>
              </a:tabLst>
            </a:pPr>
            <a:r>
              <a:rPr sz="1350" u="heavy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微信公众号平台</a:t>
            </a:r>
            <a:endParaRPr sz="1350" u="heavy" dirty="0">
              <a:solidFill>
                <a:schemeClr val="tx1"/>
              </a:solidFill>
              <a:uFill>
                <a:solidFill>
                  <a:srgbClr val="2264AE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1"/>
            </a:endParaRPr>
          </a:p>
          <a:p>
            <a:pPr marL="436245" marR="5080" indent="-424180">
              <a:lnSpc>
                <a:spcPct val="100000"/>
              </a:lnSpc>
              <a:spcBef>
                <a:spcPts val="100"/>
              </a:spcBef>
              <a:tabLst>
                <a:tab pos="1749425" algn="l"/>
              </a:tabLst>
            </a:pPr>
            <a:r>
              <a:rPr sz="1350" u="heavy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h</a:t>
            </a:r>
            <a:r>
              <a:rPr sz="1350" u="heavy" spc="5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ttp</a:t>
            </a:r>
            <a:r>
              <a:rPr sz="1350" u="heavy" spc="-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s</a:t>
            </a:r>
            <a:r>
              <a:rPr sz="1350" u="heavy" spc="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:</a:t>
            </a:r>
            <a:r>
              <a:rPr sz="1350" u="heavy" spc="-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//m</a:t>
            </a:r>
            <a:r>
              <a:rPr sz="1350" u="heavy" spc="5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p</a:t>
            </a:r>
            <a:r>
              <a:rPr sz="1350" u="heavy" spc="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.</a:t>
            </a:r>
            <a:r>
              <a:rPr sz="1350" u="heavy" spc="5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w</a:t>
            </a:r>
            <a:r>
              <a:rPr sz="1350" u="heavy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e</a:t>
            </a:r>
            <a:r>
              <a:rPr sz="1350" u="heavy" spc="-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i</a:t>
            </a:r>
            <a:r>
              <a:rPr sz="1350" u="heavy" spc="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x</a:t>
            </a:r>
            <a:r>
              <a:rPr sz="1350" u="heavy" spc="-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i</a:t>
            </a:r>
            <a:r>
              <a:rPr sz="1350" u="heavy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n</a:t>
            </a:r>
            <a:r>
              <a:rPr sz="1350" u="heavy" spc="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.</a:t>
            </a:r>
            <a:r>
              <a:rPr sz="1350" u="heavy" spc="5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qq</a:t>
            </a:r>
            <a:r>
              <a:rPr sz="1350" u="heavy" spc="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.</a:t>
            </a:r>
            <a:r>
              <a:rPr sz="1350" u="heavy" spc="-5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c</a:t>
            </a:r>
            <a:r>
              <a:rPr sz="1350" u="heavy" spc="-10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o</a:t>
            </a:r>
            <a:r>
              <a:rPr sz="1350" u="heavy" dirty="0">
                <a:solidFill>
                  <a:schemeClr val="tx1"/>
                </a:solidFill>
                <a:uFill>
                  <a:solidFill>
                    <a:srgbClr val="2264AE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m </a:t>
            </a: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使用公众号账号</a:t>
            </a:r>
            <a:r>
              <a:rPr lang="zh-CN"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</a:t>
            </a: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录完成小程序的关联</a:t>
            </a:r>
            <a:endParaRPr sz="13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6636" y="737755"/>
            <a:ext cx="6981443" cy="343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" y="274320"/>
            <a:ext cx="2498090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1"/>
                </a:solidFill>
                <a:ea typeface="微软雅黑" panose="020B0503020204020204" charset="-122"/>
              </a:rPr>
              <a:t>微信公众号关联小程序</a:t>
            </a:r>
            <a:endParaRPr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4931" y="4342100"/>
            <a:ext cx="3146584" cy="6324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0005" marR="5080" indent="-27940" fontAlgn="auto">
              <a:lnSpc>
                <a:spcPct val="150000"/>
              </a:lnSpc>
              <a:spcBef>
                <a:spcPts val="100"/>
              </a:spcBef>
            </a:pP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小程序</a:t>
            </a:r>
            <a:r>
              <a:rPr sz="1350" spc="-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小程序管理</a:t>
            </a:r>
            <a:r>
              <a:rPr sz="1350" spc="-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</a:t>
            </a:r>
            <a:r>
              <a:rPr sz="1350" spc="-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关联小程序 然后使用管理员微信扫描二维码完成验证</a:t>
            </a:r>
            <a:endParaRPr sz="13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83096" y="603504"/>
            <a:ext cx="2651759" cy="356615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/>
          <p:nvPr/>
        </p:nvSpPr>
        <p:spPr>
          <a:xfrm>
            <a:off x="89153" y="726948"/>
            <a:ext cx="6684263" cy="3566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6" name="object 6"/>
          <p:cNvSpPr/>
          <p:nvPr/>
        </p:nvSpPr>
        <p:spPr>
          <a:xfrm>
            <a:off x="3211157" y="1595628"/>
            <a:ext cx="3076099" cy="1055846"/>
          </a:xfrm>
          <a:custGeom>
            <a:avLst/>
            <a:gdLst/>
            <a:ahLst/>
            <a:cxnLst/>
            <a:rect l="l" t="t" r="r" b="b"/>
            <a:pathLst>
              <a:path w="4101465" h="1407795">
                <a:moveTo>
                  <a:pt x="4100969" y="0"/>
                </a:moveTo>
                <a:lnTo>
                  <a:pt x="0" y="1407490"/>
                </a:lnTo>
              </a:path>
            </a:pathLst>
          </a:custGeom>
          <a:ln w="12700">
            <a:solidFill>
              <a:srgbClr val="EE1C22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7" name="object 7"/>
          <p:cNvSpPr/>
          <p:nvPr/>
        </p:nvSpPr>
        <p:spPr>
          <a:xfrm>
            <a:off x="3166109" y="2621126"/>
            <a:ext cx="63341" cy="54293"/>
          </a:xfrm>
          <a:custGeom>
            <a:avLst/>
            <a:gdLst/>
            <a:ahLst/>
            <a:cxnLst/>
            <a:rect l="l" t="t" r="r" b="b"/>
            <a:pathLst>
              <a:path w="84454" h="72389">
                <a:moveTo>
                  <a:pt x="59702" y="0"/>
                </a:moveTo>
                <a:lnTo>
                  <a:pt x="0" y="60769"/>
                </a:lnTo>
                <a:lnTo>
                  <a:pt x="84442" y="72072"/>
                </a:lnTo>
                <a:lnTo>
                  <a:pt x="59702" y="0"/>
                </a:lnTo>
                <a:close/>
              </a:path>
            </a:pathLst>
          </a:custGeom>
          <a:solidFill>
            <a:srgbClr val="EE1C22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8" name="object 8"/>
          <p:cNvSpPr/>
          <p:nvPr/>
        </p:nvSpPr>
        <p:spPr>
          <a:xfrm>
            <a:off x="3166109" y="2859785"/>
            <a:ext cx="3699034" cy="879634"/>
          </a:xfrm>
          <a:custGeom>
            <a:avLst/>
            <a:gdLst/>
            <a:ahLst/>
            <a:cxnLst/>
            <a:rect l="l" t="t" r="r" b="b"/>
            <a:pathLst>
              <a:path w="4932045" h="1172845">
                <a:moveTo>
                  <a:pt x="0" y="0"/>
                </a:moveTo>
                <a:lnTo>
                  <a:pt x="4931460" y="1172667"/>
                </a:lnTo>
              </a:path>
            </a:pathLst>
          </a:custGeom>
          <a:ln w="12700">
            <a:solidFill>
              <a:srgbClr val="EE1C22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9" name="object 9"/>
          <p:cNvSpPr/>
          <p:nvPr/>
        </p:nvSpPr>
        <p:spPr>
          <a:xfrm>
            <a:off x="6848831" y="3709283"/>
            <a:ext cx="62389" cy="55721"/>
          </a:xfrm>
          <a:custGeom>
            <a:avLst/>
            <a:gdLst/>
            <a:ahLst/>
            <a:cxnLst/>
            <a:rect l="l" t="t" r="r" b="b"/>
            <a:pathLst>
              <a:path w="83184" h="74295">
                <a:moveTo>
                  <a:pt x="17627" y="0"/>
                </a:moveTo>
                <a:lnTo>
                  <a:pt x="0" y="74129"/>
                </a:lnTo>
                <a:lnTo>
                  <a:pt x="82943" y="54698"/>
                </a:lnTo>
                <a:lnTo>
                  <a:pt x="17627" y="0"/>
                </a:lnTo>
                <a:close/>
              </a:path>
            </a:pathLst>
          </a:custGeom>
          <a:solidFill>
            <a:srgbClr val="EE1C22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" y="274320"/>
            <a:ext cx="2517775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1"/>
                </a:solidFill>
                <a:ea typeface="微软雅黑" panose="020B0503020204020204" charset="-122"/>
              </a:rPr>
              <a:t>微信公众号关联小程序</a:t>
            </a:r>
            <a:endParaRPr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8520" y="4451350"/>
            <a:ext cx="7427595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97405" marR="5080" indent="-208534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验证身份后</a:t>
            </a:r>
            <a:r>
              <a:rPr sz="1350" spc="-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输入对应小程序名称</a:t>
            </a:r>
            <a:r>
              <a:rPr sz="1350" spc="-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点击搜索图标</a:t>
            </a:r>
            <a:r>
              <a:rPr sz="1350" spc="-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最后点击下一步 可以看到小程序已完成关联</a:t>
            </a:r>
            <a:endParaRPr sz="13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3222" y="827532"/>
            <a:ext cx="5132069" cy="319354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/>
          <p:nvPr/>
        </p:nvSpPr>
        <p:spPr>
          <a:xfrm>
            <a:off x="6165686" y="2317850"/>
            <a:ext cx="1922594" cy="729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" y="274320"/>
            <a:ext cx="2112010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1"/>
                </a:solidFill>
                <a:ea typeface="微软雅黑" panose="020B0503020204020204" charset="-122"/>
              </a:rPr>
              <a:t>云掌客公众号装修</a:t>
            </a:r>
            <a:endParaRPr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2343" y="4492186"/>
            <a:ext cx="1404461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商户</a:t>
            </a:r>
            <a:r>
              <a:rPr sz="1350" spc="-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公众号设置</a:t>
            </a:r>
            <a:endParaRPr sz="13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4672" y="925830"/>
            <a:ext cx="1623059" cy="336727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/>
          <p:nvPr/>
        </p:nvSpPr>
        <p:spPr>
          <a:xfrm>
            <a:off x="6025896" y="925829"/>
            <a:ext cx="1620773" cy="3367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6" name="object 6"/>
          <p:cNvSpPr/>
          <p:nvPr/>
        </p:nvSpPr>
        <p:spPr>
          <a:xfrm>
            <a:off x="3470148" y="925829"/>
            <a:ext cx="1623059" cy="3369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7" name="object 7"/>
          <p:cNvSpPr txBox="1"/>
          <p:nvPr/>
        </p:nvSpPr>
        <p:spPr>
          <a:xfrm>
            <a:off x="3546816" y="4492186"/>
            <a:ext cx="1390650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一键配置默认模板</a:t>
            </a:r>
            <a:endParaRPr sz="13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39483" y="4492186"/>
            <a:ext cx="1390650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手动配置获取链接</a:t>
            </a:r>
            <a:endParaRPr sz="13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" y="274320"/>
            <a:ext cx="2369185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1"/>
                </a:solidFill>
                <a:ea typeface="微软雅黑" panose="020B0503020204020204" charset="-122"/>
              </a:rPr>
              <a:t>微信公众号自定义装修</a:t>
            </a:r>
            <a:endParaRPr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474470"/>
            <a:ext cx="5676137" cy="311353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" name="object 4"/>
          <p:cNvSpPr txBox="1"/>
          <p:nvPr/>
        </p:nvSpPr>
        <p:spPr>
          <a:xfrm>
            <a:off x="2084705" y="803910"/>
            <a:ext cx="4973955" cy="4273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  <a:tabLst>
                <a:tab pos="3245485" algn="l"/>
              </a:tabLst>
            </a:pPr>
            <a:r>
              <a:rPr sz="1350" spc="-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pages/index/main?termId=****	</a:t>
            </a: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50" spc="-2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50" spc="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****</a:t>
            </a: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即终端号</a:t>
            </a:r>
            <a:endParaRPr sz="135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即商户管理平台生成桌台之后终端管理</a:t>
            </a:r>
            <a:r>
              <a:rPr sz="1350" spc="-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桌台里面出现的终端号</a:t>
            </a:r>
            <a:endParaRPr sz="13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0418" y="3182111"/>
            <a:ext cx="2978657" cy="1357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6" name="object 6"/>
          <p:cNvSpPr/>
          <p:nvPr/>
        </p:nvSpPr>
        <p:spPr>
          <a:xfrm>
            <a:off x="5630418" y="1664208"/>
            <a:ext cx="3513581" cy="14378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" y="274320"/>
            <a:ext cx="2511425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1"/>
                </a:solidFill>
                <a:ea typeface="微软雅黑" panose="020B0503020204020204" charset="-122"/>
              </a:rPr>
              <a:t>富友自定义公众号装修</a:t>
            </a:r>
            <a:endParaRPr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92165" y="827405"/>
            <a:ext cx="3081020" cy="9442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algn="l" fontAlgn="auto">
              <a:lnSpc>
                <a:spcPct val="150000"/>
              </a:lnSpc>
              <a:spcBef>
                <a:spcPts val="100"/>
              </a:spcBef>
            </a:pP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富友商户管理平台也可进行公众号装修小程序</a:t>
            </a:r>
            <a:r>
              <a:rPr sz="1350" spc="-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PPI</a:t>
            </a:r>
            <a:r>
              <a:rPr sz="1350" spc="-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可在 微信公众号平台进行查看用商户自己的小程序账号进行登录</a:t>
            </a:r>
            <a:endParaRPr sz="13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153" y="827532"/>
            <a:ext cx="5577839" cy="34884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/>
          <p:nvPr/>
        </p:nvSpPr>
        <p:spPr>
          <a:xfrm>
            <a:off x="5029200" y="1911095"/>
            <a:ext cx="3662171" cy="2750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" y="274320"/>
            <a:ext cx="1754505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1"/>
                </a:solidFill>
                <a:ea typeface="微软雅黑" panose="020B0503020204020204" charset="-122"/>
              </a:rPr>
              <a:t>公众号装修展示</a:t>
            </a:r>
            <a:endParaRPr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1550" y="857250"/>
            <a:ext cx="1741931" cy="36164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" name="object 4"/>
          <p:cNvSpPr/>
          <p:nvPr/>
        </p:nvSpPr>
        <p:spPr>
          <a:xfrm>
            <a:off x="3298698" y="882148"/>
            <a:ext cx="1739645" cy="3560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/>
          <p:nvPr/>
        </p:nvSpPr>
        <p:spPr>
          <a:xfrm>
            <a:off x="5783580" y="857250"/>
            <a:ext cx="1801367" cy="3742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PRING_PRESENTATION_TITLE" val="1116"/>
</p:tagLst>
</file>

<file path=ppt/theme/theme1.xml><?xml version="1.0" encoding="utf-8"?>
<a:theme xmlns:a="http://schemas.openxmlformats.org/drawingml/2006/main" name="自定义设计版式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FF33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>
              <a:shade val="50000"/>
            </a:schemeClr>
          </a:solidFill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WPS 演示</Application>
  <PresentationFormat>全屏显示(16:9)</PresentationFormat>
  <Paragraphs>47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微软雅黑 Light</vt:lpstr>
      <vt:lpstr>黑体</vt:lpstr>
      <vt:lpstr>微软雅黑</vt:lpstr>
      <vt:lpstr>Calibri</vt:lpstr>
      <vt:lpstr>Roboto Th</vt:lpstr>
      <vt:lpstr>等线</vt:lpstr>
      <vt:lpstr>Arial Unicode MS</vt:lpstr>
      <vt:lpstr>Roboto</vt:lpstr>
      <vt:lpstr>自定义设计版式</vt:lpstr>
      <vt:lpstr>FU+微信公众号点餐小程序对接＆装修</vt:lpstr>
      <vt:lpstr>登录微信公众号</vt:lpstr>
      <vt:lpstr>微信公众号关联小程序</vt:lpstr>
      <vt:lpstr>微信公众号关联小程序</vt:lpstr>
      <vt:lpstr>微信公众号关联小程序</vt:lpstr>
      <vt:lpstr>云掌客公众号装修</vt:lpstr>
      <vt:lpstr>微信公众号自定义装修</vt:lpstr>
      <vt:lpstr>富友自定义公众号装修</vt:lpstr>
      <vt:lpstr>公众号装修展示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1116</dc:title>
  <dc:creator>二月设计</dc:creator>
  <cp:lastModifiedBy>技术小助手-庄颜</cp:lastModifiedBy>
  <cp:revision>3038</cp:revision>
  <dcterms:created xsi:type="dcterms:W3CDTF">2014-11-26T08:06:00Z</dcterms:created>
  <dcterms:modified xsi:type="dcterms:W3CDTF">2020-06-09T10:20:16Z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