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56"/>
  </p:handoutMasterIdLst>
  <p:sldIdLst>
    <p:sldId id="278" r:id="rId3"/>
    <p:sldId id="270" r:id="rId4"/>
    <p:sldId id="277" r:id="rId5"/>
    <p:sldId id="279" r:id="rId6"/>
    <p:sldId id="285" r:id="rId7"/>
    <p:sldId id="286" r:id="rId8"/>
    <p:sldId id="287" r:id="rId9"/>
    <p:sldId id="293" r:id="rId10"/>
    <p:sldId id="288" r:id="rId11"/>
    <p:sldId id="291" r:id="rId12"/>
    <p:sldId id="292" r:id="rId13"/>
    <p:sldId id="284" r:id="rId14"/>
    <p:sldId id="300" r:id="rId15"/>
    <p:sldId id="302" r:id="rId16"/>
    <p:sldId id="314" r:id="rId17"/>
    <p:sldId id="303" r:id="rId18"/>
    <p:sldId id="304" r:id="rId19"/>
    <p:sldId id="305" r:id="rId20"/>
    <p:sldId id="306" r:id="rId22"/>
    <p:sldId id="307" r:id="rId23"/>
    <p:sldId id="308" r:id="rId24"/>
    <p:sldId id="309" r:id="rId25"/>
    <p:sldId id="310" r:id="rId26"/>
    <p:sldId id="299" r:id="rId27"/>
    <p:sldId id="326" r:id="rId28"/>
    <p:sldId id="327" r:id="rId29"/>
    <p:sldId id="328" r:id="rId30"/>
    <p:sldId id="329" r:id="rId31"/>
    <p:sldId id="330" r:id="rId32"/>
    <p:sldId id="353" r:id="rId33"/>
    <p:sldId id="331" r:id="rId34"/>
    <p:sldId id="332" r:id="rId35"/>
    <p:sldId id="333" r:id="rId36"/>
    <p:sldId id="357" r:id="rId37"/>
    <p:sldId id="334" r:id="rId38"/>
    <p:sldId id="335" r:id="rId39"/>
    <p:sldId id="336" r:id="rId40"/>
    <p:sldId id="377" r:id="rId41"/>
    <p:sldId id="338" r:id="rId42"/>
    <p:sldId id="339" r:id="rId43"/>
    <p:sldId id="340" r:id="rId44"/>
    <p:sldId id="381" r:id="rId45"/>
    <p:sldId id="341" r:id="rId46"/>
    <p:sldId id="342" r:id="rId47"/>
    <p:sldId id="343" r:id="rId48"/>
    <p:sldId id="344" r:id="rId49"/>
    <p:sldId id="345" r:id="rId50"/>
    <p:sldId id="346" r:id="rId51"/>
    <p:sldId id="347" r:id="rId52"/>
    <p:sldId id="325" r:id="rId53"/>
    <p:sldId id="392" r:id="rId54"/>
    <p:sldId id="258" r:id="rId55"/>
  </p:sldIdLst>
  <p:sldSz cx="9144000" cy="5143500" type="screen16x9"/>
  <p:notesSz cx="6858000" cy="9144000"/>
  <p:custDataLst>
    <p:tags r:id="rId60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F3300"/>
    <a:srgbClr val="0189FF"/>
    <a:srgbClr val="00B5FF"/>
    <a:srgbClr val="01C5FF"/>
    <a:srgbClr val="0099FF"/>
    <a:srgbClr val="0CB6FF"/>
    <a:srgbClr val="0000CC"/>
    <a:srgbClr val="FFFFFF"/>
    <a:srgbClr val="F34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434" autoAdjust="0"/>
  </p:normalViewPr>
  <p:slideViewPr>
    <p:cSldViewPr snapToGrid="0">
      <p:cViewPr varScale="1">
        <p:scale>
          <a:sx n="107" d="100"/>
          <a:sy n="107" d="100"/>
        </p:scale>
        <p:origin x="773" y="82"/>
      </p:cViewPr>
      <p:guideLst>
        <p:guide orient="horz" pos="2095"/>
        <p:guide pos="3895"/>
        <p:guide pos="586"/>
        <p:guide pos="7152"/>
        <p:guide orient="horz" pos="1607"/>
        <p:guide pos="2881"/>
        <p:guide pos="473"/>
        <p:guide pos="53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27102"/>
    </p:cViewPr>
  </p:sorter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0" Type="http://schemas.openxmlformats.org/officeDocument/2006/relationships/tags" Target="tags/tag7.xml"/><Relationship Id="rId6" Type="http://schemas.openxmlformats.org/officeDocument/2006/relationships/slide" Target="slides/slide4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handoutMaster" Target="handoutMasters/handoutMaster1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2253F-1DC1-44AB-85F9-14DB9D873A39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8A4E4-7001-4196-8720-A0FCB0AEBF4A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4D076-05C0-4F10-BAEB-F2DA581BE89B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7B7F8-81FA-46DC-8926-8D6B124E54D6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868860"/>
            <a:ext cx="20574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806B2DE9-DC97-41A7-86F2-F22764945B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868860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868860"/>
            <a:ext cx="20574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092B600A-C8B8-4A4E-B407-ED3F99957665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3"/>
          </p:nvPr>
        </p:nvSpPr>
        <p:spPr>
          <a:xfrm>
            <a:off x="628650" y="906145"/>
            <a:ext cx="7886700" cy="3785347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14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  <a:lvl2pPr>
              <a:lnSpc>
                <a:spcPct val="150000"/>
              </a:lnSpc>
              <a:defRPr sz="14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>
              <a:lnSpc>
                <a:spcPct val="150000"/>
              </a:lnSpc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628650" y="219225"/>
            <a:ext cx="7029450" cy="43814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99FF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1610" y="175260"/>
            <a:ext cx="1264285" cy="31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650743" y="3975906"/>
            <a:ext cx="1493258" cy="1167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任意多边形 6"/>
          <p:cNvSpPr/>
          <p:nvPr userDrawn="1"/>
        </p:nvSpPr>
        <p:spPr>
          <a:xfrm rot="5400000">
            <a:off x="81753" y="-81754"/>
            <a:ext cx="249492" cy="412999"/>
          </a:xfrm>
          <a:custGeom>
            <a:avLst/>
            <a:gdLst>
              <a:gd name="connsiteX0" fmla="*/ 0 w 2764974"/>
              <a:gd name="connsiteY0" fmla="*/ 2383598 h 2383598"/>
              <a:gd name="connsiteX1" fmla="*/ 1078395 w 2764974"/>
              <a:gd name="connsiteY1" fmla="*/ 0 h 2383598"/>
              <a:gd name="connsiteX2" fmla="*/ 2764974 w 2764974"/>
              <a:gd name="connsiteY2" fmla="*/ 2383598 h 2383598"/>
              <a:gd name="connsiteX3" fmla="*/ 0 w 2764974"/>
              <a:gd name="connsiteY3" fmla="*/ 2383598 h 2383598"/>
              <a:gd name="connsiteX0-1" fmla="*/ 168868 w 1686579"/>
              <a:gd name="connsiteY0-2" fmla="*/ 2383598 h 2383598"/>
              <a:gd name="connsiteX1-3" fmla="*/ 0 w 1686579"/>
              <a:gd name="connsiteY1-4" fmla="*/ 0 h 2383598"/>
              <a:gd name="connsiteX2-5" fmla="*/ 1686579 w 1686579"/>
              <a:gd name="connsiteY2-6" fmla="*/ 2383598 h 2383598"/>
              <a:gd name="connsiteX3-7" fmla="*/ 168868 w 1686579"/>
              <a:gd name="connsiteY3-8" fmla="*/ 2383598 h 2383598"/>
              <a:gd name="connsiteX0-9" fmla="*/ 0 w 1517711"/>
              <a:gd name="connsiteY0-10" fmla="*/ 2375211 h 2375211"/>
              <a:gd name="connsiteX1-11" fmla="*/ 0 w 1517711"/>
              <a:gd name="connsiteY1-12" fmla="*/ 0 h 2375211"/>
              <a:gd name="connsiteX2-13" fmla="*/ 1517711 w 1517711"/>
              <a:gd name="connsiteY2-14" fmla="*/ 2375211 h 2375211"/>
              <a:gd name="connsiteX3-15" fmla="*/ 0 w 1517711"/>
              <a:gd name="connsiteY3-16" fmla="*/ 2375211 h 23752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17711" h="2375211">
                <a:moveTo>
                  <a:pt x="0" y="2375211"/>
                </a:moveTo>
                <a:lnTo>
                  <a:pt x="0" y="0"/>
                </a:lnTo>
                <a:lnTo>
                  <a:pt x="1517711" y="2375211"/>
                </a:lnTo>
                <a:lnTo>
                  <a:pt x="0" y="23752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1" y="193040"/>
            <a:ext cx="88918" cy="434495"/>
          </a:xfrm>
          <a:prstGeom prst="rect">
            <a:avLst/>
          </a:prstGeom>
          <a:solidFill>
            <a:srgbClr val="23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任意多边形 8"/>
          <p:cNvSpPr/>
          <p:nvPr userDrawn="1"/>
        </p:nvSpPr>
        <p:spPr>
          <a:xfrm rot="5400000" flipV="1">
            <a:off x="8896237" y="-54723"/>
            <a:ext cx="193041" cy="302488"/>
          </a:xfrm>
          <a:custGeom>
            <a:avLst/>
            <a:gdLst>
              <a:gd name="connsiteX0" fmla="*/ 0 w 2764974"/>
              <a:gd name="connsiteY0" fmla="*/ 2383598 h 2383598"/>
              <a:gd name="connsiteX1" fmla="*/ 1078395 w 2764974"/>
              <a:gd name="connsiteY1" fmla="*/ 0 h 2383598"/>
              <a:gd name="connsiteX2" fmla="*/ 2764974 w 2764974"/>
              <a:gd name="connsiteY2" fmla="*/ 2383598 h 2383598"/>
              <a:gd name="connsiteX3" fmla="*/ 0 w 2764974"/>
              <a:gd name="connsiteY3" fmla="*/ 2383598 h 2383598"/>
              <a:gd name="connsiteX0-1" fmla="*/ 168868 w 1686579"/>
              <a:gd name="connsiteY0-2" fmla="*/ 2383598 h 2383598"/>
              <a:gd name="connsiteX1-3" fmla="*/ 0 w 1686579"/>
              <a:gd name="connsiteY1-4" fmla="*/ 0 h 2383598"/>
              <a:gd name="connsiteX2-5" fmla="*/ 1686579 w 1686579"/>
              <a:gd name="connsiteY2-6" fmla="*/ 2383598 h 2383598"/>
              <a:gd name="connsiteX3-7" fmla="*/ 168868 w 1686579"/>
              <a:gd name="connsiteY3-8" fmla="*/ 2383598 h 2383598"/>
              <a:gd name="connsiteX0-9" fmla="*/ 0 w 1517711"/>
              <a:gd name="connsiteY0-10" fmla="*/ 2375211 h 2375211"/>
              <a:gd name="connsiteX1-11" fmla="*/ 0 w 1517711"/>
              <a:gd name="connsiteY1-12" fmla="*/ 0 h 2375211"/>
              <a:gd name="connsiteX2-13" fmla="*/ 1517711 w 1517711"/>
              <a:gd name="connsiteY2-14" fmla="*/ 2375211 h 2375211"/>
              <a:gd name="connsiteX3-15" fmla="*/ 0 w 1517711"/>
              <a:gd name="connsiteY3-16" fmla="*/ 2375211 h 23752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17711" h="2375211">
                <a:moveTo>
                  <a:pt x="0" y="2375211"/>
                </a:moveTo>
                <a:lnTo>
                  <a:pt x="0" y="0"/>
                </a:lnTo>
                <a:lnTo>
                  <a:pt x="1517711" y="2375211"/>
                </a:lnTo>
                <a:lnTo>
                  <a:pt x="0" y="2375211"/>
                </a:lnTo>
                <a:close/>
              </a:path>
            </a:pathLst>
          </a:custGeom>
          <a:solidFill>
            <a:srgbClr val="DE2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07"/>
          <a:stretch>
            <a:fillRect/>
          </a:stretch>
        </p:blipFill>
        <p:spPr>
          <a:xfrm>
            <a:off x="7326665" y="4785997"/>
            <a:ext cx="1728417" cy="312386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65" y="841952"/>
            <a:ext cx="6858389" cy="1791084"/>
          </a:xfrm>
        </p:spPr>
        <p:txBody>
          <a:bodyPr anchor="b"/>
          <a:lstStyle>
            <a:lvl1pPr algn="ctr">
              <a:defRPr sz="335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65" y="2702108"/>
            <a:ext cx="6858389" cy="1242088"/>
          </a:xfrm>
        </p:spPr>
        <p:txBody>
          <a:bodyPr/>
          <a:lstStyle>
            <a:lvl1pPr marL="0" indent="0" algn="ctr">
              <a:buNone/>
              <a:defRPr sz="1345"/>
            </a:lvl1pPr>
            <a:lvl2pPr marL="255905" indent="0" algn="ctr">
              <a:buNone/>
              <a:defRPr sz="1120"/>
            </a:lvl2pPr>
            <a:lvl3pPr marL="511175" indent="0" algn="ctr">
              <a:buNone/>
              <a:defRPr sz="1005"/>
            </a:lvl3pPr>
            <a:lvl4pPr marL="767080" indent="0" algn="ctr">
              <a:buNone/>
              <a:defRPr sz="895"/>
            </a:lvl4pPr>
            <a:lvl5pPr marL="1022350" indent="0" algn="ctr">
              <a:buNone/>
              <a:defRPr sz="895"/>
            </a:lvl5pPr>
            <a:lvl6pPr marL="1277620" indent="0" algn="ctr">
              <a:buNone/>
              <a:defRPr sz="895"/>
            </a:lvl6pPr>
            <a:lvl7pPr marL="1532890" indent="0" algn="ctr">
              <a:buNone/>
              <a:defRPr sz="895"/>
            </a:lvl7pPr>
            <a:lvl8pPr marL="1788160" indent="0" algn="ctr">
              <a:buNone/>
              <a:defRPr sz="895"/>
            </a:lvl8pPr>
            <a:lvl9pPr marL="2044065" indent="0" algn="ctr">
              <a:buNone/>
              <a:defRPr sz="89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868860"/>
            <a:ext cx="20574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06B2DE9-DC97-41A7-86F2-F22764945B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868860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868860"/>
            <a:ext cx="20574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92B600A-C8B8-4A4E-B407-ED3F99957665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628650" y="227480"/>
            <a:ext cx="7029450" cy="43814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99FF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1610" y="175260"/>
            <a:ext cx="1264285" cy="3168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868860"/>
            <a:ext cx="20574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06B2DE9-DC97-41A7-86F2-F22764945B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868860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868860"/>
            <a:ext cx="20574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92B600A-C8B8-4A4E-B407-ED3F999576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28650" y="227480"/>
            <a:ext cx="7029450" cy="43814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99FF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868860"/>
            <a:ext cx="20574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06B2DE9-DC97-41A7-86F2-F22764945B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868860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868860"/>
            <a:ext cx="20574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92B600A-C8B8-4A4E-B407-ED3F99957665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1610" y="175260"/>
            <a:ext cx="1264285" cy="3168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868860"/>
            <a:ext cx="20574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06B2DE9-DC97-41A7-86F2-F22764945B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868860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868860"/>
            <a:ext cx="20574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92B600A-C8B8-4A4E-B407-ED3F999576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949960" y="-34290"/>
            <a:ext cx="10497820" cy="5351780"/>
            <a:chOff x="-1496" y="-54"/>
            <a:chExt cx="16532" cy="8428"/>
          </a:xfrm>
        </p:grpSpPr>
        <p:grpSp>
          <p:nvGrpSpPr>
            <p:cNvPr id="2" name="组合 1"/>
            <p:cNvGrpSpPr/>
            <p:nvPr/>
          </p:nvGrpSpPr>
          <p:grpSpPr>
            <a:xfrm>
              <a:off x="-1496" y="-54"/>
              <a:ext cx="16533" cy="8428"/>
              <a:chOff x="-1496" y="-54"/>
              <a:chExt cx="16533" cy="8428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5362" y="2918"/>
                <a:ext cx="169" cy="836"/>
              </a:xfrm>
              <a:prstGeom prst="rect">
                <a:avLst/>
              </a:prstGeom>
              <a:gradFill>
                <a:gsLst>
                  <a:gs pos="0">
                    <a:srgbClr val="0688D0"/>
                  </a:gs>
                  <a:gs pos="75000">
                    <a:srgbClr val="0CB6FF"/>
                  </a:gs>
                  <a:gs pos="39000">
                    <a:srgbClr val="0099FF"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/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1" y="-54"/>
                <a:ext cx="14496" cy="8154"/>
              </a:xfrm>
              <a:prstGeom prst="rect">
                <a:avLst/>
              </a:prstGeom>
              <a:gradFill>
                <a:gsLst>
                  <a:gs pos="0">
                    <a:srgbClr val="00B5FF"/>
                  </a:gs>
                  <a:gs pos="100000">
                    <a:srgbClr val="0189F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" name="矩形: 圆角 10"/>
              <p:cNvSpPr/>
              <p:nvPr/>
            </p:nvSpPr>
            <p:spPr>
              <a:xfrm rot="18925447" flipV="1">
                <a:off x="10815" y="2444"/>
                <a:ext cx="1161" cy="15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0B0F0"/>
                  </a:gs>
                  <a:gs pos="98000">
                    <a:srgbClr val="00B0F0">
                      <a:lumMod val="65000"/>
                      <a:lumOff val="35000"/>
                    </a:srgb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" name="矩形: 圆角 11"/>
              <p:cNvSpPr/>
              <p:nvPr/>
            </p:nvSpPr>
            <p:spPr>
              <a:xfrm rot="18925447" flipV="1">
                <a:off x="2919" y="5827"/>
                <a:ext cx="2465" cy="12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1C5FF"/>
                  </a:gs>
                  <a:gs pos="100000">
                    <a:srgbClr val="0CB6F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 rot="2214219">
                <a:off x="3531" y="1375"/>
                <a:ext cx="942" cy="812"/>
              </a:xfrm>
              <a:custGeom>
                <a:avLst/>
                <a:gdLst>
                  <a:gd name="connsiteX0" fmla="*/ 779594 w 1559188"/>
                  <a:gd name="connsiteY0" fmla="*/ 126245 h 1344128"/>
                  <a:gd name="connsiteX1" fmla="*/ 111087 w 1559188"/>
                  <a:gd name="connsiteY1" fmla="*/ 1278844 h 1344128"/>
                  <a:gd name="connsiteX2" fmla="*/ 1448101 w 1559188"/>
                  <a:gd name="connsiteY2" fmla="*/ 1278844 h 1344128"/>
                  <a:gd name="connsiteX3" fmla="*/ 779594 w 1559188"/>
                  <a:gd name="connsiteY3" fmla="*/ 0 h 1344128"/>
                  <a:gd name="connsiteX4" fmla="*/ 1559188 w 1559188"/>
                  <a:gd name="connsiteY4" fmla="*/ 1344128 h 1344128"/>
                  <a:gd name="connsiteX5" fmla="*/ 0 w 1559188"/>
                  <a:gd name="connsiteY5" fmla="*/ 1344128 h 1344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9188" h="1344128">
                    <a:moveTo>
                      <a:pt x="779594" y="126245"/>
                    </a:moveTo>
                    <a:lnTo>
                      <a:pt x="111087" y="1278844"/>
                    </a:lnTo>
                    <a:lnTo>
                      <a:pt x="1448101" y="1278844"/>
                    </a:lnTo>
                    <a:close/>
                    <a:moveTo>
                      <a:pt x="779594" y="0"/>
                    </a:moveTo>
                    <a:lnTo>
                      <a:pt x="1559188" y="1344128"/>
                    </a:lnTo>
                    <a:lnTo>
                      <a:pt x="0" y="1344128"/>
                    </a:lnTo>
                    <a:close/>
                  </a:path>
                </a:pathLst>
              </a:custGeom>
              <a:gradFill>
                <a:gsLst>
                  <a:gs pos="0">
                    <a:srgbClr val="01C5FF"/>
                  </a:gs>
                  <a:gs pos="100000">
                    <a:srgbClr val="0CB6F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altLang="zh-CN" dirty="0"/>
              </a:p>
              <a:p>
                <a:pPr algn="ctr"/>
                <a:endParaRPr lang="en-US" altLang="zh-CN" dirty="0"/>
              </a:p>
              <a:p>
                <a:pPr algn="ctr"/>
                <a:endParaRPr lang="en-US" altLang="zh-CN" dirty="0"/>
              </a:p>
              <a:p>
                <a:pPr algn="ctr"/>
                <a:endParaRPr lang="en-US" altLang="zh-CN" dirty="0"/>
              </a:p>
              <a:p>
                <a:pPr algn="ctr"/>
                <a:endParaRPr lang="en-US" altLang="zh-CN" dirty="0"/>
              </a:p>
              <a:p>
                <a:pPr algn="ctr"/>
                <a:endParaRPr lang="zh-CN" altLang="en-US" dirty="0"/>
              </a:p>
            </p:txBody>
          </p:sp>
          <p:sp>
            <p:nvSpPr>
              <p:cNvPr id="28" name="矩形: 圆角 27"/>
              <p:cNvSpPr/>
              <p:nvPr/>
            </p:nvSpPr>
            <p:spPr>
              <a:xfrm rot="18925447" flipV="1">
                <a:off x="10788" y="6486"/>
                <a:ext cx="1161" cy="15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1C5FF"/>
                  </a:gs>
                  <a:gs pos="100000">
                    <a:srgbClr val="0CB6F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13461" y="6798"/>
                <a:ext cx="1577" cy="1577"/>
              </a:xfrm>
              <a:custGeom>
                <a:avLst/>
                <a:gdLst>
                  <a:gd name="connsiteX0" fmla="*/ 1110389 w 2220778"/>
                  <a:gd name="connsiteY0" fmla="*/ 233530 h 2220778"/>
                  <a:gd name="connsiteX1" fmla="*/ 233530 w 2220778"/>
                  <a:gd name="connsiteY1" fmla="*/ 1110389 h 2220778"/>
                  <a:gd name="connsiteX2" fmla="*/ 1110389 w 2220778"/>
                  <a:gd name="connsiteY2" fmla="*/ 1987248 h 2220778"/>
                  <a:gd name="connsiteX3" fmla="*/ 1987248 w 2220778"/>
                  <a:gd name="connsiteY3" fmla="*/ 1110389 h 2220778"/>
                  <a:gd name="connsiteX4" fmla="*/ 1110389 w 2220778"/>
                  <a:gd name="connsiteY4" fmla="*/ 233530 h 2220778"/>
                  <a:gd name="connsiteX5" fmla="*/ 1110389 w 2220778"/>
                  <a:gd name="connsiteY5" fmla="*/ 0 h 2220778"/>
                  <a:gd name="connsiteX6" fmla="*/ 2220778 w 2220778"/>
                  <a:gd name="connsiteY6" fmla="*/ 1110389 h 2220778"/>
                  <a:gd name="connsiteX7" fmla="*/ 1110389 w 2220778"/>
                  <a:gd name="connsiteY7" fmla="*/ 2220778 h 2220778"/>
                  <a:gd name="connsiteX8" fmla="*/ 0 w 2220778"/>
                  <a:gd name="connsiteY8" fmla="*/ 1110389 h 2220778"/>
                  <a:gd name="connsiteX9" fmla="*/ 1110389 w 2220778"/>
                  <a:gd name="connsiteY9" fmla="*/ 0 h 222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0778" h="2220778">
                    <a:moveTo>
                      <a:pt x="1110389" y="233530"/>
                    </a:moveTo>
                    <a:cubicBezTo>
                      <a:pt x="626113" y="233530"/>
                      <a:pt x="233530" y="626113"/>
                      <a:pt x="233530" y="1110389"/>
                    </a:cubicBezTo>
                    <a:cubicBezTo>
                      <a:pt x="233530" y="1594665"/>
                      <a:pt x="626113" y="1987248"/>
                      <a:pt x="1110389" y="1987248"/>
                    </a:cubicBezTo>
                    <a:cubicBezTo>
                      <a:pt x="1594665" y="1987248"/>
                      <a:pt x="1987248" y="1594665"/>
                      <a:pt x="1987248" y="1110389"/>
                    </a:cubicBezTo>
                    <a:cubicBezTo>
                      <a:pt x="1987248" y="626113"/>
                      <a:pt x="1594665" y="233530"/>
                      <a:pt x="1110389" y="233530"/>
                    </a:cubicBezTo>
                    <a:close/>
                    <a:moveTo>
                      <a:pt x="1110389" y="0"/>
                    </a:moveTo>
                    <a:cubicBezTo>
                      <a:pt x="1723640" y="0"/>
                      <a:pt x="2220778" y="497138"/>
                      <a:pt x="2220778" y="1110389"/>
                    </a:cubicBezTo>
                    <a:cubicBezTo>
                      <a:pt x="2220778" y="1723640"/>
                      <a:pt x="1723640" y="2220778"/>
                      <a:pt x="1110389" y="2220778"/>
                    </a:cubicBezTo>
                    <a:cubicBezTo>
                      <a:pt x="497138" y="2220778"/>
                      <a:pt x="0" y="1723640"/>
                      <a:pt x="0" y="1110389"/>
                    </a:cubicBezTo>
                    <a:cubicBezTo>
                      <a:pt x="0" y="497138"/>
                      <a:pt x="497138" y="0"/>
                      <a:pt x="111038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1C5FF"/>
                  </a:gs>
                  <a:gs pos="100000">
                    <a:srgbClr val="0099FF">
                      <a:lumMod val="57000"/>
                      <a:lumOff val="43000"/>
                    </a:srgb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zh-CN" altLang="en-US" sz="2800" dirty="0"/>
              </a:p>
            </p:txBody>
          </p:sp>
          <p:sp>
            <p:nvSpPr>
              <p:cNvPr id="9" name="矩形: 圆角 6"/>
              <p:cNvSpPr/>
              <p:nvPr/>
            </p:nvSpPr>
            <p:spPr>
              <a:xfrm rot="18925447">
                <a:off x="-1496" y="1430"/>
                <a:ext cx="4135" cy="14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CB6FF">
                      <a:lumMod val="84000"/>
                      <a:lumOff val="16000"/>
                    </a:srgbClr>
                  </a:gs>
                  <a:gs pos="100000">
                    <a:srgbClr val="0099F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6" name="矩形: 圆角 5"/>
            <p:cNvSpPr/>
            <p:nvPr/>
          </p:nvSpPr>
          <p:spPr>
            <a:xfrm rot="18925447">
              <a:off x="8371" y="48"/>
              <a:ext cx="4135" cy="14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1C5FF">
                    <a:lumMod val="45000"/>
                    <a:lumOff val="55000"/>
                  </a:srgbClr>
                </a:gs>
                <a:gs pos="100000">
                  <a:srgbClr val="0CB6F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2930"/>
            <a:ext cx="6858000" cy="771973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 dirty="0"/>
              <a:t>单击此处编辑主标题</a:t>
            </a:r>
            <a:endParaRPr lang="zh-CN" altLang="en-US" dirty="0"/>
          </a:p>
        </p:txBody>
      </p:sp>
      <p:sp>
        <p:nvSpPr>
          <p:cNvPr id="11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856865"/>
            <a:ext cx="6858000" cy="3370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2" name="日期占位符 3"/>
          <p:cNvSpPr>
            <a:spLocks noGrp="1"/>
          </p:cNvSpPr>
          <p:nvPr>
            <p:ph type="dt" sz="half" idx="10"/>
          </p:nvPr>
        </p:nvSpPr>
        <p:spPr>
          <a:xfrm>
            <a:off x="615203" y="4868861"/>
            <a:ext cx="20574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806B2DE9-DC97-41A7-86F2-F22764945B6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15503" y="4868861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44503" y="4868861"/>
            <a:ext cx="20574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092B600A-C8B8-4A4E-B407-ED3F99957665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 descr="dc2fee01003597aa6d6c81689f41bc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5080" y="374015"/>
            <a:ext cx="1514475" cy="1514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-949960" y="-34290"/>
            <a:ext cx="10497820" cy="5351780"/>
            <a:chOff x="-1496" y="-54"/>
            <a:chExt cx="16532" cy="8428"/>
          </a:xfrm>
        </p:grpSpPr>
        <p:grpSp>
          <p:nvGrpSpPr>
            <p:cNvPr id="17" name="组合 16"/>
            <p:cNvGrpSpPr/>
            <p:nvPr/>
          </p:nvGrpSpPr>
          <p:grpSpPr>
            <a:xfrm>
              <a:off x="-1496" y="-54"/>
              <a:ext cx="16533" cy="8428"/>
              <a:chOff x="-1496" y="-54"/>
              <a:chExt cx="16533" cy="8428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5362" y="2918"/>
                <a:ext cx="169" cy="836"/>
              </a:xfrm>
              <a:prstGeom prst="rect">
                <a:avLst/>
              </a:prstGeom>
              <a:gradFill>
                <a:gsLst>
                  <a:gs pos="0">
                    <a:srgbClr val="0688D0"/>
                  </a:gs>
                  <a:gs pos="75000">
                    <a:srgbClr val="0CB6FF"/>
                  </a:gs>
                  <a:gs pos="39000">
                    <a:srgbClr val="0099FF"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" y="-54"/>
                <a:ext cx="14496" cy="8154"/>
              </a:xfrm>
              <a:prstGeom prst="rect">
                <a:avLst/>
              </a:prstGeom>
              <a:gradFill>
                <a:gsLst>
                  <a:gs pos="0">
                    <a:srgbClr val="00B5FF"/>
                  </a:gs>
                  <a:gs pos="100000">
                    <a:srgbClr val="0189F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0" name="矩形: 圆角 10"/>
              <p:cNvSpPr/>
              <p:nvPr/>
            </p:nvSpPr>
            <p:spPr>
              <a:xfrm rot="18925447" flipV="1">
                <a:off x="10815" y="2444"/>
                <a:ext cx="1161" cy="15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0B0F0"/>
                  </a:gs>
                  <a:gs pos="98000">
                    <a:srgbClr val="00B0F0">
                      <a:lumMod val="65000"/>
                      <a:lumOff val="35000"/>
                    </a:srgb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1" name="矩形: 圆角 11"/>
              <p:cNvSpPr/>
              <p:nvPr/>
            </p:nvSpPr>
            <p:spPr>
              <a:xfrm rot="18925447" flipV="1">
                <a:off x="2919" y="5827"/>
                <a:ext cx="2465" cy="12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1C5FF"/>
                  </a:gs>
                  <a:gs pos="100000">
                    <a:srgbClr val="0CB6F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2" name="任意多边形: 形状 25"/>
              <p:cNvSpPr/>
              <p:nvPr/>
            </p:nvSpPr>
            <p:spPr>
              <a:xfrm rot="2214219">
                <a:off x="3531" y="1375"/>
                <a:ext cx="942" cy="812"/>
              </a:xfrm>
              <a:custGeom>
                <a:avLst/>
                <a:gdLst>
                  <a:gd name="connsiteX0" fmla="*/ 779594 w 1559188"/>
                  <a:gd name="connsiteY0" fmla="*/ 126245 h 1344128"/>
                  <a:gd name="connsiteX1" fmla="*/ 111087 w 1559188"/>
                  <a:gd name="connsiteY1" fmla="*/ 1278844 h 1344128"/>
                  <a:gd name="connsiteX2" fmla="*/ 1448101 w 1559188"/>
                  <a:gd name="connsiteY2" fmla="*/ 1278844 h 1344128"/>
                  <a:gd name="connsiteX3" fmla="*/ 779594 w 1559188"/>
                  <a:gd name="connsiteY3" fmla="*/ 0 h 1344128"/>
                  <a:gd name="connsiteX4" fmla="*/ 1559188 w 1559188"/>
                  <a:gd name="connsiteY4" fmla="*/ 1344128 h 1344128"/>
                  <a:gd name="connsiteX5" fmla="*/ 0 w 1559188"/>
                  <a:gd name="connsiteY5" fmla="*/ 1344128 h 1344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9188" h="1344128">
                    <a:moveTo>
                      <a:pt x="779594" y="126245"/>
                    </a:moveTo>
                    <a:lnTo>
                      <a:pt x="111087" y="1278844"/>
                    </a:lnTo>
                    <a:lnTo>
                      <a:pt x="1448101" y="1278844"/>
                    </a:lnTo>
                    <a:close/>
                    <a:moveTo>
                      <a:pt x="779594" y="0"/>
                    </a:moveTo>
                    <a:lnTo>
                      <a:pt x="1559188" y="1344128"/>
                    </a:lnTo>
                    <a:lnTo>
                      <a:pt x="0" y="1344128"/>
                    </a:lnTo>
                    <a:close/>
                  </a:path>
                </a:pathLst>
              </a:custGeom>
              <a:gradFill>
                <a:gsLst>
                  <a:gs pos="0">
                    <a:srgbClr val="01C5FF"/>
                  </a:gs>
                  <a:gs pos="100000">
                    <a:srgbClr val="0CB6F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altLang="zh-CN" dirty="0"/>
              </a:p>
              <a:p>
                <a:pPr algn="ctr"/>
                <a:endParaRPr lang="en-US" altLang="zh-CN" dirty="0"/>
              </a:p>
              <a:p>
                <a:pPr algn="ctr"/>
                <a:endParaRPr lang="en-US" altLang="zh-CN" dirty="0"/>
              </a:p>
              <a:p>
                <a:pPr algn="ctr"/>
                <a:endParaRPr lang="en-US" altLang="zh-CN" dirty="0"/>
              </a:p>
              <a:p>
                <a:pPr algn="ctr"/>
                <a:endParaRPr lang="en-US" altLang="zh-CN" dirty="0"/>
              </a:p>
              <a:p>
                <a:pPr algn="ctr"/>
                <a:endParaRPr lang="zh-CN" altLang="en-US" dirty="0"/>
              </a:p>
            </p:txBody>
          </p:sp>
          <p:sp>
            <p:nvSpPr>
              <p:cNvPr id="23" name="矩形: 圆角 27"/>
              <p:cNvSpPr/>
              <p:nvPr/>
            </p:nvSpPr>
            <p:spPr>
              <a:xfrm rot="18925447" flipV="1">
                <a:off x="10788" y="6486"/>
                <a:ext cx="1161" cy="15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1C5FF"/>
                  </a:gs>
                  <a:gs pos="100000">
                    <a:srgbClr val="0CB6F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4" name="任意多边形: 形状 29"/>
              <p:cNvSpPr/>
              <p:nvPr/>
            </p:nvSpPr>
            <p:spPr>
              <a:xfrm>
                <a:off x="13461" y="6798"/>
                <a:ext cx="1577" cy="1577"/>
              </a:xfrm>
              <a:custGeom>
                <a:avLst/>
                <a:gdLst>
                  <a:gd name="connsiteX0" fmla="*/ 1110389 w 2220778"/>
                  <a:gd name="connsiteY0" fmla="*/ 233530 h 2220778"/>
                  <a:gd name="connsiteX1" fmla="*/ 233530 w 2220778"/>
                  <a:gd name="connsiteY1" fmla="*/ 1110389 h 2220778"/>
                  <a:gd name="connsiteX2" fmla="*/ 1110389 w 2220778"/>
                  <a:gd name="connsiteY2" fmla="*/ 1987248 h 2220778"/>
                  <a:gd name="connsiteX3" fmla="*/ 1987248 w 2220778"/>
                  <a:gd name="connsiteY3" fmla="*/ 1110389 h 2220778"/>
                  <a:gd name="connsiteX4" fmla="*/ 1110389 w 2220778"/>
                  <a:gd name="connsiteY4" fmla="*/ 233530 h 2220778"/>
                  <a:gd name="connsiteX5" fmla="*/ 1110389 w 2220778"/>
                  <a:gd name="connsiteY5" fmla="*/ 0 h 2220778"/>
                  <a:gd name="connsiteX6" fmla="*/ 2220778 w 2220778"/>
                  <a:gd name="connsiteY6" fmla="*/ 1110389 h 2220778"/>
                  <a:gd name="connsiteX7" fmla="*/ 1110389 w 2220778"/>
                  <a:gd name="connsiteY7" fmla="*/ 2220778 h 2220778"/>
                  <a:gd name="connsiteX8" fmla="*/ 0 w 2220778"/>
                  <a:gd name="connsiteY8" fmla="*/ 1110389 h 2220778"/>
                  <a:gd name="connsiteX9" fmla="*/ 1110389 w 2220778"/>
                  <a:gd name="connsiteY9" fmla="*/ 0 h 222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0778" h="2220778">
                    <a:moveTo>
                      <a:pt x="1110389" y="233530"/>
                    </a:moveTo>
                    <a:cubicBezTo>
                      <a:pt x="626113" y="233530"/>
                      <a:pt x="233530" y="626113"/>
                      <a:pt x="233530" y="1110389"/>
                    </a:cubicBezTo>
                    <a:cubicBezTo>
                      <a:pt x="233530" y="1594665"/>
                      <a:pt x="626113" y="1987248"/>
                      <a:pt x="1110389" y="1987248"/>
                    </a:cubicBezTo>
                    <a:cubicBezTo>
                      <a:pt x="1594665" y="1987248"/>
                      <a:pt x="1987248" y="1594665"/>
                      <a:pt x="1987248" y="1110389"/>
                    </a:cubicBezTo>
                    <a:cubicBezTo>
                      <a:pt x="1987248" y="626113"/>
                      <a:pt x="1594665" y="233530"/>
                      <a:pt x="1110389" y="233530"/>
                    </a:cubicBezTo>
                    <a:close/>
                    <a:moveTo>
                      <a:pt x="1110389" y="0"/>
                    </a:moveTo>
                    <a:cubicBezTo>
                      <a:pt x="1723640" y="0"/>
                      <a:pt x="2220778" y="497138"/>
                      <a:pt x="2220778" y="1110389"/>
                    </a:cubicBezTo>
                    <a:cubicBezTo>
                      <a:pt x="2220778" y="1723640"/>
                      <a:pt x="1723640" y="2220778"/>
                      <a:pt x="1110389" y="2220778"/>
                    </a:cubicBezTo>
                    <a:cubicBezTo>
                      <a:pt x="497138" y="2220778"/>
                      <a:pt x="0" y="1723640"/>
                      <a:pt x="0" y="1110389"/>
                    </a:cubicBezTo>
                    <a:cubicBezTo>
                      <a:pt x="0" y="497138"/>
                      <a:pt x="497138" y="0"/>
                      <a:pt x="111038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1C5FF"/>
                  </a:gs>
                  <a:gs pos="100000">
                    <a:srgbClr val="0099FF">
                      <a:lumMod val="57000"/>
                      <a:lumOff val="43000"/>
                    </a:srgb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zh-CN" altLang="en-US" sz="2800" dirty="0"/>
              </a:p>
            </p:txBody>
          </p:sp>
          <p:sp>
            <p:nvSpPr>
              <p:cNvPr id="25" name="矩形: 圆角 6"/>
              <p:cNvSpPr/>
              <p:nvPr/>
            </p:nvSpPr>
            <p:spPr>
              <a:xfrm rot="18925447">
                <a:off x="-1496" y="1430"/>
                <a:ext cx="4135" cy="14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CB6FF">
                      <a:lumMod val="84000"/>
                      <a:lumOff val="16000"/>
                    </a:srgbClr>
                  </a:gs>
                  <a:gs pos="100000">
                    <a:srgbClr val="0099F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7" name="矩形: 圆角 5"/>
            <p:cNvSpPr/>
            <p:nvPr/>
          </p:nvSpPr>
          <p:spPr>
            <a:xfrm rot="18925447">
              <a:off x="8371" y="48"/>
              <a:ext cx="4135" cy="14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1C5FF">
                    <a:lumMod val="45000"/>
                    <a:lumOff val="55000"/>
                  </a:srgbClr>
                </a:gs>
                <a:gs pos="100000">
                  <a:srgbClr val="0CB6F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26" name="矩形: 圆角 25"/>
          <p:cNvSpPr/>
          <p:nvPr userDrawn="1"/>
        </p:nvSpPr>
        <p:spPr>
          <a:xfrm>
            <a:off x="4167702" y="954722"/>
            <a:ext cx="1134745" cy="1082675"/>
          </a:xfrm>
          <a:prstGeom prst="roundRect">
            <a:avLst/>
          </a:prstGeom>
          <a:gradFill>
            <a:gsLst>
              <a:gs pos="0">
                <a:srgbClr val="0CB6FF"/>
              </a:gs>
              <a:gs pos="100000">
                <a:srgbClr val="0099FF">
                  <a:lumMod val="65000"/>
                  <a:lumOff val="35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altLang="zh-CN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1992473" y="2571796"/>
            <a:ext cx="5500047" cy="609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457200" indent="0" algn="ctr">
              <a:buNone/>
              <a:defRPr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defRPr>
            </a:lvl2pPr>
          </a:lstStyle>
          <a:p>
            <a:pPr lvl="0"/>
            <a:r>
              <a:rPr lang="zh-CN" altLang="en-US" dirty="0"/>
              <a:t>单击此处编辑章节标题</a:t>
            </a:r>
            <a:endParaRPr lang="zh-CN" altLang="en-US" dirty="0"/>
          </a:p>
          <a:p>
            <a:pPr lvl="1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-949960" y="-34290"/>
            <a:ext cx="10497820" cy="5351780"/>
            <a:chOff x="-1496" y="-54"/>
            <a:chExt cx="16532" cy="8428"/>
          </a:xfrm>
        </p:grpSpPr>
        <p:grpSp>
          <p:nvGrpSpPr>
            <p:cNvPr id="17" name="组合 16"/>
            <p:cNvGrpSpPr/>
            <p:nvPr/>
          </p:nvGrpSpPr>
          <p:grpSpPr>
            <a:xfrm>
              <a:off x="-1496" y="-54"/>
              <a:ext cx="16533" cy="8428"/>
              <a:chOff x="-1496" y="-54"/>
              <a:chExt cx="16533" cy="8428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5362" y="2918"/>
                <a:ext cx="169" cy="836"/>
              </a:xfrm>
              <a:prstGeom prst="rect">
                <a:avLst/>
              </a:prstGeom>
              <a:gradFill>
                <a:gsLst>
                  <a:gs pos="0">
                    <a:srgbClr val="0688D0"/>
                  </a:gs>
                  <a:gs pos="75000">
                    <a:srgbClr val="0CB6FF"/>
                  </a:gs>
                  <a:gs pos="39000">
                    <a:srgbClr val="0099FF"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" y="-54"/>
                <a:ext cx="14496" cy="8154"/>
              </a:xfrm>
              <a:prstGeom prst="rect">
                <a:avLst/>
              </a:prstGeom>
              <a:gradFill>
                <a:gsLst>
                  <a:gs pos="0">
                    <a:srgbClr val="00B5FF"/>
                  </a:gs>
                  <a:gs pos="100000">
                    <a:srgbClr val="0189F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0" name="矩形: 圆角 10"/>
              <p:cNvSpPr/>
              <p:nvPr/>
            </p:nvSpPr>
            <p:spPr>
              <a:xfrm rot="18925447" flipV="1">
                <a:off x="10815" y="2444"/>
                <a:ext cx="1161" cy="15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0B0F0"/>
                  </a:gs>
                  <a:gs pos="98000">
                    <a:srgbClr val="00B0F0">
                      <a:lumMod val="65000"/>
                      <a:lumOff val="35000"/>
                    </a:srgb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1" name="矩形: 圆角 11"/>
              <p:cNvSpPr/>
              <p:nvPr/>
            </p:nvSpPr>
            <p:spPr>
              <a:xfrm rot="18925447" flipV="1">
                <a:off x="2919" y="5827"/>
                <a:ext cx="2465" cy="12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1C5FF"/>
                  </a:gs>
                  <a:gs pos="100000">
                    <a:srgbClr val="0CB6F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2" name="任意多边形: 形状 25"/>
              <p:cNvSpPr/>
              <p:nvPr/>
            </p:nvSpPr>
            <p:spPr>
              <a:xfrm rot="2214219">
                <a:off x="3531" y="1375"/>
                <a:ext cx="942" cy="812"/>
              </a:xfrm>
              <a:custGeom>
                <a:avLst/>
                <a:gdLst>
                  <a:gd name="connsiteX0" fmla="*/ 779594 w 1559188"/>
                  <a:gd name="connsiteY0" fmla="*/ 126245 h 1344128"/>
                  <a:gd name="connsiteX1" fmla="*/ 111087 w 1559188"/>
                  <a:gd name="connsiteY1" fmla="*/ 1278844 h 1344128"/>
                  <a:gd name="connsiteX2" fmla="*/ 1448101 w 1559188"/>
                  <a:gd name="connsiteY2" fmla="*/ 1278844 h 1344128"/>
                  <a:gd name="connsiteX3" fmla="*/ 779594 w 1559188"/>
                  <a:gd name="connsiteY3" fmla="*/ 0 h 1344128"/>
                  <a:gd name="connsiteX4" fmla="*/ 1559188 w 1559188"/>
                  <a:gd name="connsiteY4" fmla="*/ 1344128 h 1344128"/>
                  <a:gd name="connsiteX5" fmla="*/ 0 w 1559188"/>
                  <a:gd name="connsiteY5" fmla="*/ 1344128 h 1344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9188" h="1344128">
                    <a:moveTo>
                      <a:pt x="779594" y="126245"/>
                    </a:moveTo>
                    <a:lnTo>
                      <a:pt x="111087" y="1278844"/>
                    </a:lnTo>
                    <a:lnTo>
                      <a:pt x="1448101" y="1278844"/>
                    </a:lnTo>
                    <a:close/>
                    <a:moveTo>
                      <a:pt x="779594" y="0"/>
                    </a:moveTo>
                    <a:lnTo>
                      <a:pt x="1559188" y="1344128"/>
                    </a:lnTo>
                    <a:lnTo>
                      <a:pt x="0" y="1344128"/>
                    </a:lnTo>
                    <a:close/>
                  </a:path>
                </a:pathLst>
              </a:custGeom>
              <a:gradFill>
                <a:gsLst>
                  <a:gs pos="0">
                    <a:srgbClr val="01C5FF"/>
                  </a:gs>
                  <a:gs pos="100000">
                    <a:srgbClr val="0CB6F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altLang="zh-CN" dirty="0"/>
              </a:p>
              <a:p>
                <a:pPr algn="ctr"/>
                <a:endParaRPr lang="en-US" altLang="zh-CN" dirty="0"/>
              </a:p>
              <a:p>
                <a:pPr algn="ctr"/>
                <a:endParaRPr lang="en-US" altLang="zh-CN" dirty="0"/>
              </a:p>
              <a:p>
                <a:pPr algn="ctr"/>
                <a:endParaRPr lang="en-US" altLang="zh-CN" dirty="0"/>
              </a:p>
              <a:p>
                <a:pPr algn="ctr"/>
                <a:endParaRPr lang="en-US" altLang="zh-CN" dirty="0"/>
              </a:p>
              <a:p>
                <a:pPr algn="ctr"/>
                <a:endParaRPr lang="zh-CN" altLang="en-US" dirty="0"/>
              </a:p>
            </p:txBody>
          </p:sp>
          <p:sp>
            <p:nvSpPr>
              <p:cNvPr id="23" name="矩形: 圆角 27"/>
              <p:cNvSpPr/>
              <p:nvPr/>
            </p:nvSpPr>
            <p:spPr>
              <a:xfrm rot="18925447" flipV="1">
                <a:off x="10788" y="6486"/>
                <a:ext cx="1161" cy="15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1C5FF"/>
                  </a:gs>
                  <a:gs pos="100000">
                    <a:srgbClr val="0CB6F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4" name="任意多边形: 形状 29"/>
              <p:cNvSpPr/>
              <p:nvPr/>
            </p:nvSpPr>
            <p:spPr>
              <a:xfrm>
                <a:off x="13461" y="6798"/>
                <a:ext cx="1577" cy="1577"/>
              </a:xfrm>
              <a:custGeom>
                <a:avLst/>
                <a:gdLst>
                  <a:gd name="connsiteX0" fmla="*/ 1110389 w 2220778"/>
                  <a:gd name="connsiteY0" fmla="*/ 233530 h 2220778"/>
                  <a:gd name="connsiteX1" fmla="*/ 233530 w 2220778"/>
                  <a:gd name="connsiteY1" fmla="*/ 1110389 h 2220778"/>
                  <a:gd name="connsiteX2" fmla="*/ 1110389 w 2220778"/>
                  <a:gd name="connsiteY2" fmla="*/ 1987248 h 2220778"/>
                  <a:gd name="connsiteX3" fmla="*/ 1987248 w 2220778"/>
                  <a:gd name="connsiteY3" fmla="*/ 1110389 h 2220778"/>
                  <a:gd name="connsiteX4" fmla="*/ 1110389 w 2220778"/>
                  <a:gd name="connsiteY4" fmla="*/ 233530 h 2220778"/>
                  <a:gd name="connsiteX5" fmla="*/ 1110389 w 2220778"/>
                  <a:gd name="connsiteY5" fmla="*/ 0 h 2220778"/>
                  <a:gd name="connsiteX6" fmla="*/ 2220778 w 2220778"/>
                  <a:gd name="connsiteY6" fmla="*/ 1110389 h 2220778"/>
                  <a:gd name="connsiteX7" fmla="*/ 1110389 w 2220778"/>
                  <a:gd name="connsiteY7" fmla="*/ 2220778 h 2220778"/>
                  <a:gd name="connsiteX8" fmla="*/ 0 w 2220778"/>
                  <a:gd name="connsiteY8" fmla="*/ 1110389 h 2220778"/>
                  <a:gd name="connsiteX9" fmla="*/ 1110389 w 2220778"/>
                  <a:gd name="connsiteY9" fmla="*/ 0 h 222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0778" h="2220778">
                    <a:moveTo>
                      <a:pt x="1110389" y="233530"/>
                    </a:moveTo>
                    <a:cubicBezTo>
                      <a:pt x="626113" y="233530"/>
                      <a:pt x="233530" y="626113"/>
                      <a:pt x="233530" y="1110389"/>
                    </a:cubicBezTo>
                    <a:cubicBezTo>
                      <a:pt x="233530" y="1594665"/>
                      <a:pt x="626113" y="1987248"/>
                      <a:pt x="1110389" y="1987248"/>
                    </a:cubicBezTo>
                    <a:cubicBezTo>
                      <a:pt x="1594665" y="1987248"/>
                      <a:pt x="1987248" y="1594665"/>
                      <a:pt x="1987248" y="1110389"/>
                    </a:cubicBezTo>
                    <a:cubicBezTo>
                      <a:pt x="1987248" y="626113"/>
                      <a:pt x="1594665" y="233530"/>
                      <a:pt x="1110389" y="233530"/>
                    </a:cubicBezTo>
                    <a:close/>
                    <a:moveTo>
                      <a:pt x="1110389" y="0"/>
                    </a:moveTo>
                    <a:cubicBezTo>
                      <a:pt x="1723640" y="0"/>
                      <a:pt x="2220778" y="497138"/>
                      <a:pt x="2220778" y="1110389"/>
                    </a:cubicBezTo>
                    <a:cubicBezTo>
                      <a:pt x="2220778" y="1723640"/>
                      <a:pt x="1723640" y="2220778"/>
                      <a:pt x="1110389" y="2220778"/>
                    </a:cubicBezTo>
                    <a:cubicBezTo>
                      <a:pt x="497138" y="2220778"/>
                      <a:pt x="0" y="1723640"/>
                      <a:pt x="0" y="1110389"/>
                    </a:cubicBezTo>
                    <a:cubicBezTo>
                      <a:pt x="0" y="497138"/>
                      <a:pt x="497138" y="0"/>
                      <a:pt x="111038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1C5FF"/>
                  </a:gs>
                  <a:gs pos="100000">
                    <a:srgbClr val="0099FF">
                      <a:lumMod val="57000"/>
                      <a:lumOff val="43000"/>
                    </a:srgb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en-US" altLang="zh-CN" sz="2800" dirty="0"/>
              </a:p>
              <a:p>
                <a:pPr algn="ctr"/>
                <a:endParaRPr lang="zh-CN" altLang="en-US" sz="2800" dirty="0"/>
              </a:p>
            </p:txBody>
          </p:sp>
          <p:sp>
            <p:nvSpPr>
              <p:cNvPr id="25" name="矩形: 圆角 6"/>
              <p:cNvSpPr/>
              <p:nvPr/>
            </p:nvSpPr>
            <p:spPr>
              <a:xfrm rot="18925447">
                <a:off x="-1496" y="1430"/>
                <a:ext cx="4135" cy="14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CB6FF">
                      <a:lumMod val="84000"/>
                      <a:lumOff val="16000"/>
                    </a:srgbClr>
                  </a:gs>
                  <a:gs pos="100000">
                    <a:srgbClr val="0099F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7" name="矩形: 圆角 5"/>
            <p:cNvSpPr/>
            <p:nvPr/>
          </p:nvSpPr>
          <p:spPr>
            <a:xfrm rot="18925447">
              <a:off x="8371" y="48"/>
              <a:ext cx="4135" cy="14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1C5FF">
                    <a:lumMod val="45000"/>
                    <a:lumOff val="55000"/>
                  </a:srgbClr>
                </a:gs>
                <a:gs pos="100000">
                  <a:srgbClr val="0CB6F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868860"/>
            <a:ext cx="20574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06B2DE9-DC97-41A7-86F2-F22764945B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868860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868860"/>
            <a:ext cx="20574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92B600A-C8B8-4A4E-B407-ED3F99957665}" type="slidenum">
              <a:rPr lang="zh-CN" altLang="en-US" smtClean="0"/>
            </a:fld>
            <a:endParaRPr lang="zh-CN" altLang="en-US"/>
          </a:p>
        </p:txBody>
      </p:sp>
      <p:pic>
        <p:nvPicPr>
          <p:cNvPr id="2" name="图片 1" descr="dc2fee01003597aa6d6c81689f41bc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5080" y="374015"/>
            <a:ext cx="1514475" cy="1514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7649747" y="3975906"/>
            <a:ext cx="1493063" cy="1167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任意多边形 3"/>
          <p:cNvSpPr/>
          <p:nvPr userDrawn="1"/>
        </p:nvSpPr>
        <p:spPr>
          <a:xfrm rot="5400000">
            <a:off x="81726" y="-81727"/>
            <a:ext cx="249492" cy="412945"/>
          </a:xfrm>
          <a:custGeom>
            <a:avLst/>
            <a:gdLst>
              <a:gd name="connsiteX0" fmla="*/ 0 w 2764974"/>
              <a:gd name="connsiteY0" fmla="*/ 2383598 h 2383598"/>
              <a:gd name="connsiteX1" fmla="*/ 1078395 w 2764974"/>
              <a:gd name="connsiteY1" fmla="*/ 0 h 2383598"/>
              <a:gd name="connsiteX2" fmla="*/ 2764974 w 2764974"/>
              <a:gd name="connsiteY2" fmla="*/ 2383598 h 2383598"/>
              <a:gd name="connsiteX3" fmla="*/ 0 w 2764974"/>
              <a:gd name="connsiteY3" fmla="*/ 2383598 h 2383598"/>
              <a:gd name="connsiteX0-1" fmla="*/ 168868 w 1686579"/>
              <a:gd name="connsiteY0-2" fmla="*/ 2383598 h 2383598"/>
              <a:gd name="connsiteX1-3" fmla="*/ 0 w 1686579"/>
              <a:gd name="connsiteY1-4" fmla="*/ 0 h 2383598"/>
              <a:gd name="connsiteX2-5" fmla="*/ 1686579 w 1686579"/>
              <a:gd name="connsiteY2-6" fmla="*/ 2383598 h 2383598"/>
              <a:gd name="connsiteX3-7" fmla="*/ 168868 w 1686579"/>
              <a:gd name="connsiteY3-8" fmla="*/ 2383598 h 2383598"/>
              <a:gd name="connsiteX0-9" fmla="*/ 0 w 1517711"/>
              <a:gd name="connsiteY0-10" fmla="*/ 2375211 h 2375211"/>
              <a:gd name="connsiteX1-11" fmla="*/ 0 w 1517711"/>
              <a:gd name="connsiteY1-12" fmla="*/ 0 h 2375211"/>
              <a:gd name="connsiteX2-13" fmla="*/ 1517711 w 1517711"/>
              <a:gd name="connsiteY2-14" fmla="*/ 2375211 h 2375211"/>
              <a:gd name="connsiteX3-15" fmla="*/ 0 w 1517711"/>
              <a:gd name="connsiteY3-16" fmla="*/ 2375211 h 23752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17711" h="2375211">
                <a:moveTo>
                  <a:pt x="0" y="2375211"/>
                </a:moveTo>
                <a:lnTo>
                  <a:pt x="0" y="0"/>
                </a:lnTo>
                <a:lnTo>
                  <a:pt x="1517711" y="2375211"/>
                </a:lnTo>
                <a:lnTo>
                  <a:pt x="0" y="23752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07"/>
          <a:stretch>
            <a:fillRect/>
          </a:stretch>
        </p:blipFill>
        <p:spPr>
          <a:xfrm>
            <a:off x="7325711" y="193040"/>
            <a:ext cx="1728192" cy="312386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2.png"/><Relationship Id="rId1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8.png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1.jpeg"/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image" Target="../media/image1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image" Target="../media/image14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53.png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image" Target="../media/image147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image" Target="../media/image1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tiff"/><Relationship Id="rId1" Type="http://schemas.openxmlformats.org/officeDocument/2006/relationships/tags" Target="../tags/tag4.xml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2.png"/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image" Target="../media/image159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tags" Target="../tags/tag5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image" Target="../media/image16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3.png"/><Relationship Id="rId1" Type="http://schemas.openxmlformats.org/officeDocument/2006/relationships/image" Target="../media/image3.tiff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image" Target="../media/image16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26.png"/><Relationship Id="rId15" Type="http://schemas.openxmlformats.org/officeDocument/2006/relationships/image" Target="../media/image25.png"/><Relationship Id="rId14" Type="http://schemas.openxmlformats.org/officeDocument/2006/relationships/image" Target="../media/image24.png"/><Relationship Id="rId13" Type="http://schemas.openxmlformats.org/officeDocument/2006/relationships/image" Target="../media/image23.png"/><Relationship Id="rId12" Type="http://schemas.openxmlformats.org/officeDocument/2006/relationships/image" Target="../media/image22.jpeg"/><Relationship Id="rId11" Type="http://schemas.openxmlformats.org/officeDocument/2006/relationships/image" Target="../media/image6.png"/><Relationship Id="rId10" Type="http://schemas.openxmlformats.org/officeDocument/2006/relationships/image" Target="../media/image21.pn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3" Type="http://schemas.openxmlformats.org/officeDocument/2006/relationships/slideLayout" Target="../slideLayouts/slideLayout1.xml"/><Relationship Id="rId32" Type="http://schemas.openxmlformats.org/officeDocument/2006/relationships/image" Target="../media/image58.png"/><Relationship Id="rId31" Type="http://schemas.openxmlformats.org/officeDocument/2006/relationships/image" Target="../media/image57.png"/><Relationship Id="rId30" Type="http://schemas.openxmlformats.org/officeDocument/2006/relationships/image" Target="../media/image56.png"/><Relationship Id="rId3" Type="http://schemas.openxmlformats.org/officeDocument/2006/relationships/image" Target="../media/image29.png"/><Relationship Id="rId29" Type="http://schemas.openxmlformats.org/officeDocument/2006/relationships/image" Target="../media/image55.png"/><Relationship Id="rId28" Type="http://schemas.openxmlformats.org/officeDocument/2006/relationships/image" Target="../media/image54.png"/><Relationship Id="rId27" Type="http://schemas.openxmlformats.org/officeDocument/2006/relationships/image" Target="../media/image53.png"/><Relationship Id="rId26" Type="http://schemas.openxmlformats.org/officeDocument/2006/relationships/image" Target="../media/image52.png"/><Relationship Id="rId25" Type="http://schemas.openxmlformats.org/officeDocument/2006/relationships/image" Target="../media/image51.png"/><Relationship Id="rId24" Type="http://schemas.openxmlformats.org/officeDocument/2006/relationships/image" Target="../media/image50.png"/><Relationship Id="rId23" Type="http://schemas.openxmlformats.org/officeDocument/2006/relationships/image" Target="../media/image49.png"/><Relationship Id="rId22" Type="http://schemas.openxmlformats.org/officeDocument/2006/relationships/image" Target="../media/image48.png"/><Relationship Id="rId21" Type="http://schemas.openxmlformats.org/officeDocument/2006/relationships/image" Target="../media/image47.png"/><Relationship Id="rId20" Type="http://schemas.openxmlformats.org/officeDocument/2006/relationships/image" Target="../media/image46.png"/><Relationship Id="rId2" Type="http://schemas.openxmlformats.org/officeDocument/2006/relationships/image" Target="../media/image28.png"/><Relationship Id="rId19" Type="http://schemas.openxmlformats.org/officeDocument/2006/relationships/image" Target="../media/image45.png"/><Relationship Id="rId18" Type="http://schemas.openxmlformats.org/officeDocument/2006/relationships/image" Target="../media/image44.png"/><Relationship Id="rId17" Type="http://schemas.openxmlformats.org/officeDocument/2006/relationships/image" Target="../media/image43.png"/><Relationship Id="rId16" Type="http://schemas.openxmlformats.org/officeDocument/2006/relationships/image" Target="../media/image42.png"/><Relationship Id="rId15" Type="http://schemas.openxmlformats.org/officeDocument/2006/relationships/image" Target="../media/image41.png"/><Relationship Id="rId14" Type="http://schemas.openxmlformats.org/officeDocument/2006/relationships/image" Target="../media/image40.png"/><Relationship Id="rId13" Type="http://schemas.openxmlformats.org/officeDocument/2006/relationships/image" Target="../media/image39.png"/><Relationship Id="rId12" Type="http://schemas.openxmlformats.org/officeDocument/2006/relationships/image" Target="../media/image38.png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951831"/>
            <a:ext cx="6858000" cy="771973"/>
          </a:xfrm>
        </p:spPr>
        <p:txBody>
          <a:bodyPr/>
          <a:lstStyle/>
          <a:p>
            <a:r>
              <a:rPr lang="en-US" altLang="zh-CN" dirty="0"/>
              <a:t>FU+</a:t>
            </a:r>
            <a:r>
              <a:rPr lang="zh-CN" altLang="zh-CN" dirty="0"/>
              <a:t>餐饮行业解决方案</a:t>
            </a:r>
            <a:endParaRPr lang="zh-CN" altLang="zh-CN" dirty="0"/>
          </a:p>
        </p:txBody>
      </p:sp>
      <p:sp>
        <p:nvSpPr>
          <p:cNvPr id="4" name="矩形: 圆角 5"/>
          <p:cNvSpPr/>
          <p:nvPr/>
        </p:nvSpPr>
        <p:spPr>
          <a:xfrm>
            <a:off x="3821430" y="3243263"/>
            <a:ext cx="1501140" cy="29638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1C5FF">
                  <a:lumMod val="45000"/>
                  <a:lumOff val="55000"/>
                </a:srgbClr>
              </a:gs>
              <a:gs pos="100000">
                <a:srgbClr val="0CB6F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dirty="0"/>
              <a:t>2020</a:t>
            </a:r>
            <a:endParaRPr lang="en-US" altLang="zh-C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8080" y="1622425"/>
            <a:ext cx="2522855" cy="1938020"/>
          </a:xfrm>
          <a:prstGeom prst="rect">
            <a:avLst/>
          </a:prstGeom>
        </p:spPr>
        <p:txBody>
          <a:bodyPr wrap="square">
            <a:spAutoFit/>
          </a:bodyPr>
          <a:p>
            <a:pPr marL="114300" lvl="1">
              <a:lnSpc>
                <a:spcPct val="250000"/>
              </a:lnSpc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商品进销存管理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14300" lvl="1">
              <a:lnSpc>
                <a:spcPct val="250000"/>
              </a:lnSpc>
            </a:pP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BOM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管理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14300" lvl="1">
              <a:lnSpc>
                <a:spcPct val="250000"/>
              </a:lnSpc>
            </a:pP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CRM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会员系统，支核一体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14300" lvl="1">
              <a:lnSpc>
                <a:spcPct val="250000"/>
              </a:lnSpc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全支付方式支持，支付响应迅速</a:t>
            </a:r>
            <a:endParaRPr lang="zh-CN" altLang="en-US" sz="1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六边形 6"/>
          <p:cNvSpPr/>
          <p:nvPr/>
        </p:nvSpPr>
        <p:spPr>
          <a:xfrm>
            <a:off x="555432" y="1651146"/>
            <a:ext cx="592223" cy="510536"/>
          </a:xfrm>
          <a:prstGeom prst="hexagon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59" y="1719512"/>
            <a:ext cx="340578" cy="340578"/>
          </a:xfrm>
          <a:prstGeom prst="rect">
            <a:avLst/>
          </a:prstGeom>
          <a:solidFill>
            <a:srgbClr val="00B5FF"/>
          </a:solidFill>
        </p:spPr>
      </p:pic>
      <p:grpSp>
        <p:nvGrpSpPr>
          <p:cNvPr id="6" name="组合 5"/>
          <p:cNvGrpSpPr/>
          <p:nvPr/>
        </p:nvGrpSpPr>
        <p:grpSpPr>
          <a:xfrm>
            <a:off x="555432" y="2161682"/>
            <a:ext cx="592223" cy="510536"/>
            <a:chOff x="740576" y="2882242"/>
            <a:chExt cx="789630" cy="680714"/>
          </a:xfrm>
          <a:solidFill>
            <a:srgbClr val="00B5FF"/>
          </a:solidFill>
        </p:grpSpPr>
        <p:sp>
          <p:nvSpPr>
            <p:cNvPr id="12" name="六边形 11"/>
            <p:cNvSpPr/>
            <p:nvPr/>
          </p:nvSpPr>
          <p:spPr>
            <a:xfrm>
              <a:off x="740576" y="2882242"/>
              <a:ext cx="789630" cy="680714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50" dirty="0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279" y="2973396"/>
              <a:ext cx="454104" cy="454104"/>
            </a:xfrm>
            <a:prstGeom prst="rect">
              <a:avLst/>
            </a:prstGeom>
            <a:grpFill/>
          </p:spPr>
        </p:pic>
      </p:grpSp>
      <p:sp>
        <p:nvSpPr>
          <p:cNvPr id="14" name="六边形 13"/>
          <p:cNvSpPr/>
          <p:nvPr/>
        </p:nvSpPr>
        <p:spPr>
          <a:xfrm>
            <a:off x="555432" y="2648069"/>
            <a:ext cx="592223" cy="510536"/>
          </a:xfrm>
          <a:prstGeom prst="hexagon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59" y="2716435"/>
            <a:ext cx="340578" cy="340578"/>
          </a:xfrm>
          <a:prstGeom prst="rect">
            <a:avLst/>
          </a:prstGeom>
          <a:solidFill>
            <a:srgbClr val="00B5FF"/>
          </a:solidFill>
        </p:spPr>
      </p:pic>
      <p:sp>
        <p:nvSpPr>
          <p:cNvPr id="16" name="六边形 15"/>
          <p:cNvSpPr/>
          <p:nvPr/>
        </p:nvSpPr>
        <p:spPr>
          <a:xfrm>
            <a:off x="555432" y="3151880"/>
            <a:ext cx="592223" cy="510536"/>
          </a:xfrm>
          <a:prstGeom prst="hexagon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59" y="3220246"/>
            <a:ext cx="340578" cy="340578"/>
          </a:xfrm>
          <a:prstGeom prst="rect">
            <a:avLst/>
          </a:prstGeom>
          <a:solidFill>
            <a:srgbClr val="00B5FF"/>
          </a:solidFill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745" y="472440"/>
            <a:ext cx="4368800" cy="24574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290" y="2475865"/>
            <a:ext cx="4422140" cy="24872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9550" y="147320"/>
            <a:ext cx="2779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收银管理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智能收银机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30889" y="868259"/>
            <a:ext cx="3694301" cy="3207385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设定自己的专属营销活动</a:t>
            </a:r>
            <a:endParaRPr lang="en-US" altLang="zh-CN" sz="1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整单满减</a:t>
            </a:r>
            <a:endParaRPr lang="en-US" altLang="zh-CN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整单打折</a:t>
            </a:r>
            <a:endParaRPr lang="en-US" altLang="zh-CN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单品折扣</a:t>
            </a:r>
            <a:endParaRPr lang="en-US" altLang="zh-CN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买一送一</a:t>
            </a:r>
            <a:endParaRPr lang="en-US" altLang="zh-CN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单品搭赠</a:t>
            </a:r>
            <a:endParaRPr lang="en-US" altLang="zh-CN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充卡免单</a:t>
            </a:r>
            <a:endParaRPr lang="en-US" altLang="zh-CN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动态储值</a:t>
            </a:r>
            <a:endParaRPr lang="en-US" altLang="zh-CN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社交分裂</a:t>
            </a:r>
            <a:endParaRPr lang="en-US" altLang="zh-CN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微信卡包</a:t>
            </a:r>
            <a:r>
              <a:rPr lang="en-US" altLang="zh-CN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卡券</a:t>
            </a:r>
            <a:endParaRPr lang="en-US" altLang="zh-CN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……………</a:t>
            </a:r>
            <a:endParaRPr lang="en-US" altLang="zh-CN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en-US" altLang="zh-CN" sz="1050" kern="1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306" y="275503"/>
            <a:ext cx="4703106" cy="264549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382411" y="3066879"/>
            <a:ext cx="1097280" cy="27559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平台营销管理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254833" y="4441687"/>
            <a:ext cx="792480" cy="27559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订单折扣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44616" y="845455"/>
            <a:ext cx="592223" cy="510536"/>
            <a:chOff x="740576" y="2882242"/>
            <a:chExt cx="789630" cy="680714"/>
          </a:xfrm>
        </p:grpSpPr>
        <p:sp>
          <p:nvSpPr>
            <p:cNvPr id="11" name="六边形 10"/>
            <p:cNvSpPr/>
            <p:nvPr/>
          </p:nvSpPr>
          <p:spPr>
            <a:xfrm>
              <a:off x="740576" y="2882242"/>
              <a:ext cx="789630" cy="680714"/>
            </a:xfrm>
            <a:prstGeom prst="hexagon">
              <a:avLst/>
            </a:prstGeom>
            <a:solidFill>
              <a:srgbClr val="00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50" dirty="0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279" y="2973396"/>
              <a:ext cx="454104" cy="454104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425" y="1832610"/>
            <a:ext cx="4453890" cy="250555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09550" y="147320"/>
            <a:ext cx="2779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收银管理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营销活动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634186" y="1014023"/>
            <a:ext cx="7768037" cy="645160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195" kern="1300" dirty="0">
                <a:solidFill>
                  <a:srgbClr val="186AB3"/>
                </a:solidFill>
                <a:latin typeface="思源黑体 Bold" pitchFamily="34" charset="-122"/>
                <a:ea typeface="思源黑体 Bold" pitchFamily="34" charset="-122"/>
              </a:rPr>
              <a:t>完美集成小程序订单推送，支持自建外卖体系，如达达、蜂鸟</a:t>
            </a:r>
            <a:endParaRPr lang="en-US" altLang="zh-CN" sz="1195" kern="1300" dirty="0">
              <a:solidFill>
                <a:srgbClr val="186AB3"/>
              </a:solidFill>
              <a:latin typeface="思源黑体 Bold" pitchFamily="34" charset="-122"/>
              <a:ea typeface="思源黑体 Bold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195" kern="1300" dirty="0">
                <a:solidFill>
                  <a:srgbClr val="186AB3"/>
                </a:solidFill>
                <a:latin typeface="思源黑体 Bold" pitchFamily="34" charset="-122"/>
                <a:ea typeface="思源黑体 Bold" pitchFamily="34" charset="-122"/>
              </a:rPr>
              <a:t>与饿了么和美团外卖完成对接，针对有需求的客户可以开通使用，</a:t>
            </a:r>
            <a:r>
              <a:rPr lang="zh-CN" altLang="en-US" sz="1195" kern="1300" dirty="0">
                <a:solidFill>
                  <a:srgbClr val="FF0000"/>
                </a:solidFill>
                <a:latin typeface="思源黑体 Bold" pitchFamily="34" charset="-122"/>
                <a:ea typeface="思源黑体 Bold" pitchFamily="34" charset="-122"/>
              </a:rPr>
              <a:t>无需频繁切换</a:t>
            </a:r>
            <a:r>
              <a:rPr lang="en-US" altLang="zh-CN" sz="1195" kern="1300" dirty="0">
                <a:solidFill>
                  <a:srgbClr val="FF0000"/>
                </a:solidFill>
                <a:latin typeface="思源黑体 Bold" pitchFamily="34" charset="-122"/>
                <a:ea typeface="思源黑体 Bold" pitchFamily="34" charset="-122"/>
              </a:rPr>
              <a:t>app</a:t>
            </a:r>
            <a:r>
              <a:rPr lang="zh-CN" altLang="en-US" sz="1195" kern="1300" dirty="0">
                <a:solidFill>
                  <a:srgbClr val="186AB3"/>
                </a:solidFill>
                <a:latin typeface="思源黑体 Bold" pitchFamily="34" charset="-122"/>
                <a:ea typeface="思源黑体 Bold" pitchFamily="34" charset="-122"/>
              </a:rPr>
              <a:t>。</a:t>
            </a:r>
            <a:endParaRPr lang="zh-CN" altLang="en-US" sz="1195" kern="1300" dirty="0">
              <a:solidFill>
                <a:srgbClr val="186AB3"/>
              </a:solidFill>
              <a:latin typeface="思源黑体 Bold" pitchFamily="34" charset="-122"/>
              <a:ea typeface="思源黑体 Bold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56" y="1129061"/>
            <a:ext cx="4431940" cy="24929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7" y="1129061"/>
            <a:ext cx="4431941" cy="249296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130232" y="3883380"/>
            <a:ext cx="1097280" cy="27559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平台订单管理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72557" y="3883380"/>
            <a:ext cx="1097280" cy="27559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平台商品管理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09550" y="147320"/>
            <a:ext cx="2779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收银管理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外卖服务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1158468" y="864526"/>
            <a:ext cx="6831364" cy="3415682"/>
            <a:chOff x="1174999" y="1436519"/>
            <a:chExt cx="9108485" cy="4554242"/>
          </a:xfrm>
          <a:effectLst>
            <a:outerShdw blurRad="393700" dist="50800" dir="5400000" algn="ctr" rotWithShape="0">
              <a:srgbClr val="000000">
                <a:alpha val="43000"/>
              </a:srgbClr>
            </a:outerShdw>
          </a:effectLst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1174999" y="1436519"/>
              <a:ext cx="2277121" cy="4554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29241" y="1436519"/>
              <a:ext cx="2277121" cy="4554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06362" y="1436519"/>
              <a:ext cx="2277122" cy="4554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52120" y="1436519"/>
              <a:ext cx="2277121" cy="4554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" name="矩形 5"/>
          <p:cNvSpPr/>
          <p:nvPr/>
        </p:nvSpPr>
        <p:spPr>
          <a:xfrm>
            <a:off x="3966563" y="4473387"/>
            <a:ext cx="1210310" cy="27559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扫码点单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外卖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09550" y="147320"/>
            <a:ext cx="2779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收银管理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小程序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0" y="922250"/>
            <a:ext cx="2490636" cy="366621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77" y="624990"/>
            <a:ext cx="3013487" cy="426073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09550" y="147320"/>
            <a:ext cx="2779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活动覆盖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微信活动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会员营销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256214" y="1107281"/>
            <a:ext cx="9725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PART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" name="椭圆 50"/>
          <p:cNvSpPr/>
          <p:nvPr/>
        </p:nvSpPr>
        <p:spPr>
          <a:xfrm>
            <a:off x="2343353" y="229913"/>
            <a:ext cx="4767131" cy="4767131"/>
          </a:xfrm>
          <a:prstGeom prst="ellipse">
            <a:avLst/>
          </a:prstGeom>
          <a:noFill/>
          <a:ln w="12700">
            <a:solidFill>
              <a:srgbClr val="F0F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r>
              <a:rPr lang="en-US" altLang="zh-CN" sz="1050" dirty="0"/>
              <a:t>1</a:t>
            </a:r>
            <a:endParaRPr lang="zh-CN" altLang="en-US" sz="1050" dirty="0"/>
          </a:p>
        </p:txBody>
      </p:sp>
      <p:sp>
        <p:nvSpPr>
          <p:cNvPr id="4" name="文本框 3"/>
          <p:cNvSpPr txBox="1"/>
          <p:nvPr/>
        </p:nvSpPr>
        <p:spPr>
          <a:xfrm>
            <a:off x="6869290" y="1703563"/>
            <a:ext cx="1649730" cy="154559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统一会员：</a:t>
            </a:r>
            <a:endParaRPr lang="en-US" altLang="zh-CN" sz="1050" b="1" dirty="0">
              <a:solidFill>
                <a:srgbClr val="CD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让会员成为服务区的会员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统一营销：</a:t>
            </a:r>
            <a:endParaRPr lang="en-US" altLang="zh-CN" sz="1050" b="1" dirty="0">
              <a:solidFill>
                <a:srgbClr val="CD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让用户认知到服务区品牌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私有域流量：</a:t>
            </a:r>
            <a:endParaRPr lang="en-US" altLang="zh-CN" sz="1050" b="1" dirty="0">
              <a:solidFill>
                <a:srgbClr val="CD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让流量留存在服务区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泪滴形 4"/>
          <p:cNvSpPr/>
          <p:nvPr/>
        </p:nvSpPr>
        <p:spPr>
          <a:xfrm rot="10800000">
            <a:off x="3392951" y="2782582"/>
            <a:ext cx="1304448" cy="1304448"/>
          </a:xfrm>
          <a:prstGeom prst="teardrop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sz="1050"/>
          </a:p>
        </p:txBody>
      </p:sp>
      <p:sp>
        <p:nvSpPr>
          <p:cNvPr id="8" name="泪滴形 7"/>
          <p:cNvSpPr/>
          <p:nvPr/>
        </p:nvSpPr>
        <p:spPr>
          <a:xfrm rot="5400000">
            <a:off x="4942165" y="2782583"/>
            <a:ext cx="1304448" cy="1304448"/>
          </a:xfrm>
          <a:prstGeom prst="teardrop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sz="1050"/>
          </a:p>
        </p:txBody>
      </p:sp>
      <p:sp>
        <p:nvSpPr>
          <p:cNvPr id="10" name="泪滴形 9"/>
          <p:cNvSpPr/>
          <p:nvPr/>
        </p:nvSpPr>
        <p:spPr>
          <a:xfrm>
            <a:off x="4966312" y="1164235"/>
            <a:ext cx="1304448" cy="1304448"/>
          </a:xfrm>
          <a:prstGeom prst="teardrop">
            <a:avLst/>
          </a:prstGeom>
          <a:solidFill>
            <a:schemeClr val="tx2">
              <a:lumMod val="10000"/>
              <a:lumOff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sz="1050"/>
          </a:p>
        </p:txBody>
      </p:sp>
      <p:sp>
        <p:nvSpPr>
          <p:cNvPr id="12" name="缺角矩形 11"/>
          <p:cNvSpPr/>
          <p:nvPr/>
        </p:nvSpPr>
        <p:spPr>
          <a:xfrm>
            <a:off x="3992417" y="1816459"/>
            <a:ext cx="1626119" cy="1626119"/>
          </a:xfrm>
          <a:prstGeom prst="plaque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sz="1050" dirty="0"/>
          </a:p>
        </p:txBody>
      </p:sp>
      <p:sp>
        <p:nvSpPr>
          <p:cNvPr id="13" name="文本框 12"/>
          <p:cNvSpPr txBox="1"/>
          <p:nvPr/>
        </p:nvSpPr>
        <p:spPr>
          <a:xfrm>
            <a:off x="4538762" y="2383258"/>
            <a:ext cx="4508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05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会员</a:t>
            </a:r>
            <a:endParaRPr lang="en-US" altLang="zh-CN" sz="105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05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管理</a:t>
            </a:r>
            <a:endParaRPr lang="zh-CN" altLang="en-US" sz="105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925789" y="1164234"/>
            <a:ext cx="1761782" cy="1304449"/>
            <a:chOff x="3058458" y="1515087"/>
            <a:chExt cx="2349043" cy="1739265"/>
          </a:xfrm>
        </p:grpSpPr>
        <p:sp>
          <p:nvSpPr>
            <p:cNvPr id="9" name="泪滴形 8"/>
            <p:cNvSpPr/>
            <p:nvPr/>
          </p:nvSpPr>
          <p:spPr>
            <a:xfrm rot="16200000">
              <a:off x="3668237" y="1515088"/>
              <a:ext cx="1739264" cy="1739264"/>
            </a:xfrm>
            <a:prstGeom prst="teardrop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1050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3058458" y="1515087"/>
              <a:ext cx="837137" cy="837137"/>
              <a:chOff x="3058458" y="1515087"/>
              <a:chExt cx="837137" cy="837137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3058458" y="1515087"/>
                <a:ext cx="837137" cy="837137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E9E9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 sz="1050"/>
              </a:p>
            </p:txBody>
          </p:sp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6691" y="1675891"/>
                <a:ext cx="515528" cy="515528"/>
              </a:xfrm>
              <a:prstGeom prst="rect">
                <a:avLst/>
              </a:prstGeom>
            </p:spPr>
          </p:pic>
        </p:grpSp>
      </p:grpSp>
      <p:sp>
        <p:nvSpPr>
          <p:cNvPr id="20" name="文本框 19"/>
          <p:cNvSpPr txBox="1"/>
          <p:nvPr/>
        </p:nvSpPr>
        <p:spPr>
          <a:xfrm>
            <a:off x="3615609" y="1391015"/>
            <a:ext cx="763617" cy="2527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zh-CN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全渠道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445091" y="1651167"/>
            <a:ext cx="1478259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50" dirty="0">
                <a:latin typeface="黑体" panose="02010609060101010101" charset="-122"/>
                <a:ea typeface="黑体" panose="02010609060101010101" charset="-122"/>
              </a:rPr>
              <a:t>堂食、外卖、电商</a:t>
            </a:r>
            <a:endParaRPr lang="zh-CN" altLang="en-US" sz="1050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876744" y="1143838"/>
            <a:ext cx="627853" cy="627853"/>
            <a:chOff x="3058458" y="1515087"/>
            <a:chExt cx="837137" cy="837137"/>
          </a:xfrm>
        </p:grpSpPr>
        <p:sp>
          <p:nvSpPr>
            <p:cNvPr id="25" name="椭圆 24"/>
            <p:cNvSpPr/>
            <p:nvPr/>
          </p:nvSpPr>
          <p:spPr>
            <a:xfrm>
              <a:off x="3058458" y="1515087"/>
              <a:ext cx="837137" cy="837137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E9E9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1050"/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6691" y="1675891"/>
              <a:ext cx="515528" cy="515528"/>
            </a:xfrm>
            <a:prstGeom prst="rect">
              <a:avLst/>
            </a:prstGeom>
          </p:spPr>
        </p:pic>
      </p:grpSp>
      <p:sp>
        <p:nvSpPr>
          <p:cNvPr id="27" name="文本框 26"/>
          <p:cNvSpPr txBox="1"/>
          <p:nvPr/>
        </p:nvSpPr>
        <p:spPr>
          <a:xfrm>
            <a:off x="5108102" y="1391015"/>
            <a:ext cx="763617" cy="2527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zh-CN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全触达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049302" y="1651167"/>
            <a:ext cx="111656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50" dirty="0">
                <a:latin typeface="黑体" panose="02010609060101010101" charset="-122"/>
                <a:ea typeface="黑体" panose="02010609060101010101" charset="-122"/>
              </a:rPr>
              <a:t>支付宝、微信、短信、外卖</a:t>
            </a:r>
            <a:endParaRPr lang="zh-CN" altLang="en-US" sz="1050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925789" y="3459177"/>
            <a:ext cx="627853" cy="627853"/>
            <a:chOff x="3058458" y="2359397"/>
            <a:chExt cx="837137" cy="837137"/>
          </a:xfrm>
        </p:grpSpPr>
        <p:sp>
          <p:nvSpPr>
            <p:cNvPr id="39" name="椭圆 38"/>
            <p:cNvSpPr/>
            <p:nvPr/>
          </p:nvSpPr>
          <p:spPr>
            <a:xfrm>
              <a:off x="3058458" y="2359397"/>
              <a:ext cx="837137" cy="837137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E9E9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1050"/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6691" y="2520201"/>
              <a:ext cx="515528" cy="515528"/>
            </a:xfrm>
            <a:prstGeom prst="rect">
              <a:avLst/>
            </a:prstGeom>
          </p:spPr>
        </p:pic>
      </p:grpSp>
      <p:sp>
        <p:nvSpPr>
          <p:cNvPr id="41" name="文本框 40"/>
          <p:cNvSpPr txBox="1"/>
          <p:nvPr/>
        </p:nvSpPr>
        <p:spPr>
          <a:xfrm>
            <a:off x="3615609" y="3052725"/>
            <a:ext cx="763617" cy="2527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zh-CN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全场景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534785" y="3312877"/>
            <a:ext cx="1093671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50" dirty="0">
                <a:latin typeface="黑体" panose="02010609060101010101" charset="-122"/>
                <a:ea typeface="黑体" panose="02010609060101010101" charset="-122"/>
              </a:rPr>
              <a:t>预定、排队、点菜、支付、评价、外卖</a:t>
            </a:r>
            <a:endParaRPr lang="zh-CN" altLang="en-US" sz="1050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6016979" y="3442577"/>
            <a:ext cx="627853" cy="627853"/>
            <a:chOff x="3058458" y="2359397"/>
            <a:chExt cx="837137" cy="837137"/>
          </a:xfrm>
        </p:grpSpPr>
        <p:sp>
          <p:nvSpPr>
            <p:cNvPr id="44" name="椭圆 43"/>
            <p:cNvSpPr/>
            <p:nvPr/>
          </p:nvSpPr>
          <p:spPr>
            <a:xfrm>
              <a:off x="3058458" y="2359397"/>
              <a:ext cx="837137" cy="837137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E9E9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1050"/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6691" y="2520201"/>
              <a:ext cx="515528" cy="515528"/>
            </a:xfrm>
            <a:prstGeom prst="rect">
              <a:avLst/>
            </a:prstGeom>
          </p:spPr>
        </p:pic>
      </p:grpSp>
      <p:sp>
        <p:nvSpPr>
          <p:cNvPr id="46" name="文本框 45"/>
          <p:cNvSpPr txBox="1"/>
          <p:nvPr/>
        </p:nvSpPr>
        <p:spPr>
          <a:xfrm>
            <a:off x="5108582" y="3036125"/>
            <a:ext cx="763617" cy="2527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zh-CN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全数据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019187" y="3296277"/>
            <a:ext cx="1102242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50" dirty="0">
                <a:latin typeface="黑体" panose="02010609060101010101" charset="-122"/>
                <a:ea typeface="黑体" panose="02010609060101010101" charset="-122"/>
              </a:rPr>
              <a:t>顾客画像、消费能力、菜品偏好、复购率</a:t>
            </a:r>
            <a:endParaRPr lang="zh-CN" altLang="en-US" sz="105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50514" y="194024"/>
            <a:ext cx="1822820" cy="7200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会员账户及权益管理</a:t>
            </a:r>
            <a:endParaRPr lang="zh-CN" altLang="en-US" sz="1050" b="1" dirty="0">
              <a:solidFill>
                <a:srgbClr val="CD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积分权益    储值权益</a:t>
            </a:r>
            <a:endParaRPr lang="zh-CN" altLang="en-US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优惠券       会员等级</a:t>
            </a:r>
            <a:endParaRPr lang="zh-CN" altLang="en-US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TextBox 47"/>
          <p:cNvSpPr txBox="1"/>
          <p:nvPr/>
        </p:nvSpPr>
        <p:spPr>
          <a:xfrm>
            <a:off x="2044313" y="2175732"/>
            <a:ext cx="1361864" cy="7200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会员分析及营销</a:t>
            </a:r>
            <a:endParaRPr lang="zh-CN" altLang="en-US" sz="1050" b="1" dirty="0">
              <a:solidFill>
                <a:srgbClr val="CD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RFM      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降频提升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CLV      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标签系统</a:t>
            </a:r>
            <a:endParaRPr lang="zh-CN" altLang="en-US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TextBox 47"/>
          <p:cNvSpPr txBox="1"/>
          <p:nvPr/>
        </p:nvSpPr>
        <p:spPr>
          <a:xfrm>
            <a:off x="3950514" y="4270093"/>
            <a:ext cx="1474114" cy="7200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经营决策</a:t>
            </a:r>
            <a:endParaRPr lang="zh-CN" altLang="en-US" sz="1050" b="1" dirty="0">
              <a:solidFill>
                <a:srgbClr val="CD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消费体验    菜品优化</a:t>
            </a:r>
            <a:endParaRPr lang="zh-CN" altLang="en-US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KPI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考核      运营改善</a:t>
            </a:r>
            <a:endParaRPr lang="zh-CN" altLang="en-US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 rot="2479924">
            <a:off x="2589200" y="693713"/>
            <a:ext cx="393456" cy="737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1050" b="1" dirty="0">
                <a:solidFill>
                  <a:schemeClr val="accent4"/>
                </a:solidFill>
                <a:latin typeface="黑体" panose="02010609060101010101" charset="-122"/>
                <a:ea typeface="黑体" panose="02010609060101010101" charset="-122"/>
              </a:rPr>
              <a:t>集中管理</a:t>
            </a:r>
            <a:endParaRPr lang="zh-CN" altLang="en-US" sz="1050" b="1" dirty="0">
              <a:solidFill>
                <a:schemeClr val="accent4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 rot="19294724">
            <a:off x="2691452" y="3757509"/>
            <a:ext cx="393456" cy="737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1050" b="1" dirty="0">
                <a:solidFill>
                  <a:schemeClr val="accent4"/>
                </a:solidFill>
                <a:latin typeface="黑体" panose="02010609060101010101" charset="-122"/>
                <a:ea typeface="黑体" panose="02010609060101010101" charset="-122"/>
              </a:rPr>
              <a:t>统一分析</a:t>
            </a:r>
            <a:endParaRPr lang="zh-CN" altLang="en-US" sz="1050" b="1" dirty="0">
              <a:solidFill>
                <a:schemeClr val="accent4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 rot="19294724">
            <a:off x="6307868" y="508129"/>
            <a:ext cx="393456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50" b="1" dirty="0">
                <a:solidFill>
                  <a:schemeClr val="accent4"/>
                </a:solidFill>
                <a:latin typeface="黑体" panose="02010609060101010101" charset="-122"/>
                <a:ea typeface="黑体" panose="02010609060101010101" charset="-122"/>
              </a:rPr>
              <a:t>精准营销</a:t>
            </a:r>
            <a:endParaRPr lang="zh-CN" altLang="en-US" sz="1050" b="1" dirty="0">
              <a:solidFill>
                <a:schemeClr val="accent4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9550" y="147320"/>
            <a:ext cx="2779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会员营销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功能一览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0" y="956310"/>
            <a:ext cx="1811655" cy="3223260"/>
          </a:xfrm>
          <a:prstGeom prst="rect">
            <a:avLst/>
          </a:prstGeom>
          <a:effectLst>
            <a:outerShdw blurRad="393700" dist="50800" dir="5400000" algn="ctr" rotWithShape="0">
              <a:srgbClr val="000000">
                <a:alpha val="43000"/>
              </a:srgbClr>
            </a:outerShdw>
          </a:effectLst>
        </p:spPr>
      </p:pic>
      <p:grpSp>
        <p:nvGrpSpPr>
          <p:cNvPr id="79" name="组 15"/>
          <p:cNvGrpSpPr/>
          <p:nvPr/>
        </p:nvGrpSpPr>
        <p:grpSpPr bwMode="auto">
          <a:xfrm>
            <a:off x="321305" y="955995"/>
            <a:ext cx="7897528" cy="3911456"/>
            <a:chOff x="225425" y="1756693"/>
            <a:chExt cx="10529713" cy="5215315"/>
          </a:xfrm>
        </p:grpSpPr>
        <p:pic>
          <p:nvPicPr>
            <p:cNvPr id="81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938" y="1756693"/>
              <a:ext cx="2660145" cy="4298560"/>
            </a:xfrm>
            <a:prstGeom prst="rect">
              <a:avLst/>
            </a:prstGeom>
            <a:noFill/>
            <a:ln>
              <a:noFill/>
            </a:ln>
            <a:effectLst>
              <a:outerShdw blurRad="393700" dist="50800" dir="5400000" algn="ctr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文本框 13"/>
            <p:cNvSpPr txBox="1">
              <a:spLocks noChangeArrowheads="1"/>
            </p:cNvSpPr>
            <p:nvPr/>
          </p:nvSpPr>
          <p:spPr bwMode="auto">
            <a:xfrm>
              <a:off x="225425" y="6157508"/>
              <a:ext cx="2189158" cy="813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2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扫码即会员</a:t>
              </a:r>
              <a:endParaRPr lang="en-US" altLang="zh-CN" sz="1200" b="1" dirty="0">
                <a:solidFill>
                  <a:srgbClr val="5A8CC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门店</a:t>
              </a:r>
              <a:r>
                <a:rPr lang="en-US" altLang="zh-CN" sz="105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lang="zh-CN" altLang="en-US" sz="105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桌台</a:t>
              </a:r>
              <a:r>
                <a:rPr lang="en-US" altLang="zh-CN" sz="105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lang="zh-CN" altLang="en-US" sz="105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线下广告</a:t>
              </a:r>
              <a:endPara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7" name="文本框 19"/>
            <p:cNvSpPr txBox="1">
              <a:spLocks noChangeArrowheads="1"/>
            </p:cNvSpPr>
            <p:nvPr/>
          </p:nvSpPr>
          <p:spPr bwMode="auto">
            <a:xfrm>
              <a:off x="3376120" y="6157508"/>
              <a:ext cx="2189158" cy="813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2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导入即会员</a:t>
              </a:r>
              <a:endParaRPr lang="en-US" altLang="zh-CN" sz="1200" b="1" dirty="0">
                <a:solidFill>
                  <a:srgbClr val="5A8CC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kumimoji="1" lang="zh-CN" altLang="en-US" sz="1050" dirty="0">
                  <a:latin typeface="微软雅黑" panose="020B0503020204020204" charset="-122"/>
                  <a:ea typeface="微软雅黑" panose="020B0503020204020204" charset="-122"/>
                </a:rPr>
                <a:t>老系统</a:t>
              </a:r>
              <a:r>
                <a:rPr kumimoji="1" lang="en-US" altLang="zh-CN" sz="1050" dirty="0"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kumimoji="1" lang="zh-CN" altLang="en-US" sz="1050" dirty="0">
                  <a:latin typeface="微软雅黑" panose="020B0503020204020204" charset="-122"/>
                  <a:ea typeface="微软雅黑" panose="020B0503020204020204" charset="-122"/>
                </a:rPr>
                <a:t>老会员直接导入</a:t>
              </a:r>
              <a:endParaRPr kumimoji="1" lang="zh-CN" altLang="en-US" sz="105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8" name="文本框 20"/>
            <p:cNvSpPr txBox="1">
              <a:spLocks noChangeArrowheads="1"/>
            </p:cNvSpPr>
            <p:nvPr/>
          </p:nvSpPr>
          <p:spPr bwMode="auto">
            <a:xfrm>
              <a:off x="6260623" y="6158355"/>
              <a:ext cx="2385522" cy="813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2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支付即会员</a:t>
              </a:r>
              <a:endParaRPr lang="en-US" altLang="zh-CN" sz="1200" b="1" dirty="0">
                <a:solidFill>
                  <a:srgbClr val="5A8CC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kumimoji="1" lang="zh-CN" altLang="en-US" sz="1050" dirty="0">
                  <a:latin typeface="微软雅黑" panose="020B0503020204020204" charset="-122"/>
                  <a:ea typeface="微软雅黑" panose="020B0503020204020204" charset="-122"/>
                </a:rPr>
                <a:t>支付后提醒会员领取会员卡</a:t>
              </a:r>
              <a:endParaRPr kumimoji="1" lang="zh-CN" altLang="en-US" sz="105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1" name="文本框 23"/>
            <p:cNvSpPr txBox="1">
              <a:spLocks noChangeArrowheads="1"/>
            </p:cNvSpPr>
            <p:nvPr/>
          </p:nvSpPr>
          <p:spPr bwMode="auto">
            <a:xfrm>
              <a:off x="9260473" y="6157017"/>
              <a:ext cx="1494665" cy="49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2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排队即会员</a:t>
              </a:r>
              <a:endPara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82" name="图片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6" t="60400" r="3813" b="5880"/>
            <a:stretch>
              <a:fillRect/>
            </a:stretch>
          </p:blipFill>
          <p:spPr bwMode="auto">
            <a:xfrm>
              <a:off x="6471053" y="3653823"/>
              <a:ext cx="1732494" cy="1540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81" y="2316353"/>
            <a:ext cx="1466440" cy="9270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2"/>
          <a:stretch>
            <a:fillRect/>
          </a:stretch>
        </p:blipFill>
        <p:spPr>
          <a:xfrm>
            <a:off x="321305" y="958592"/>
            <a:ext cx="2014940" cy="3221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20"/>
          <a:stretch>
            <a:fillRect/>
          </a:stretch>
        </p:blipFill>
        <p:spPr>
          <a:xfrm>
            <a:off x="5266565" y="3007377"/>
            <a:ext cx="1326572" cy="11014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9550" y="147320"/>
            <a:ext cx="2779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会员营销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全渠道转化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4447" y="816517"/>
            <a:ext cx="8056530" cy="359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文本框 3"/>
          <p:cNvSpPr txBox="1"/>
          <p:nvPr/>
        </p:nvSpPr>
        <p:spPr>
          <a:xfrm>
            <a:off x="4167153" y="4622313"/>
            <a:ext cx="1249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某合作商户数据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9550" y="147320"/>
            <a:ext cx="2779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会员营销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案例介绍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018386" y="4592599"/>
            <a:ext cx="1249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合作商户会员数</a:t>
            </a:r>
            <a:endParaRPr lang="zh-CN" altLang="en-US" sz="1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55283" y="825341"/>
            <a:ext cx="8575834" cy="3642360"/>
            <a:chOff x="890" y="1733"/>
            <a:chExt cx="18007" cy="764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/>
            <a:srcRect t="2315"/>
            <a:stretch>
              <a:fillRect/>
            </a:stretch>
          </p:blipFill>
          <p:spPr>
            <a:xfrm>
              <a:off x="890" y="1733"/>
              <a:ext cx="4386" cy="7620"/>
            </a:xfrm>
            <a:prstGeom prst="rect">
              <a:avLst/>
            </a:prstGeom>
            <a:effectLst>
              <a:outerShdw blurRad="368300" dist="50800" dir="5400000" algn="ctr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2"/>
            <a:srcRect t="2778"/>
            <a:stretch>
              <a:fillRect/>
            </a:stretch>
          </p:blipFill>
          <p:spPr>
            <a:xfrm>
              <a:off x="5401" y="1733"/>
              <a:ext cx="4406" cy="7620"/>
            </a:xfrm>
            <a:prstGeom prst="rect">
              <a:avLst/>
            </a:prstGeom>
            <a:effectLst>
              <a:outerShdw blurRad="393700" dist="50800" dir="5400000" algn="ctr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/>
            <a:srcRect t="2778"/>
            <a:stretch>
              <a:fillRect/>
            </a:stretch>
          </p:blipFill>
          <p:spPr>
            <a:xfrm>
              <a:off x="9933" y="1733"/>
              <a:ext cx="4406" cy="7620"/>
            </a:xfrm>
            <a:prstGeom prst="rect">
              <a:avLst/>
            </a:prstGeom>
            <a:effectLst>
              <a:outerShdw blurRad="393700" dist="50800" dir="5400000" algn="ctr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/>
            <a:srcRect t="2407"/>
            <a:stretch>
              <a:fillRect/>
            </a:stretch>
          </p:blipFill>
          <p:spPr>
            <a:xfrm>
              <a:off x="14491" y="1733"/>
              <a:ext cx="4406" cy="7649"/>
            </a:xfrm>
            <a:prstGeom prst="rect">
              <a:avLst/>
            </a:prstGeom>
            <a:effectLst>
              <a:outerShdw blurRad="393700" dist="50800" dir="5400000" algn="ctr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6" name="文本框 5"/>
          <p:cNvSpPr txBox="1"/>
          <p:nvPr/>
        </p:nvSpPr>
        <p:spPr>
          <a:xfrm>
            <a:off x="209550" y="147320"/>
            <a:ext cx="2779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会员营销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案例介绍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122374" y="637594"/>
            <a:ext cx="30802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4400" b="1" dirty="0">
                <a:gradFill>
                  <a:gsLst>
                    <a:gs pos="0">
                      <a:srgbClr val="0688D0"/>
                    </a:gs>
                    <a:gs pos="75000">
                      <a:srgbClr val="0CB6FF"/>
                    </a:gs>
                    <a:gs pos="39000">
                      <a:srgbClr val="0099FF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</a:gradFill>
                <a:latin typeface="黑体" panose="02010609060101010101" charset="-122"/>
                <a:ea typeface="黑体" panose="02010609060101010101" charset="-122"/>
              </a:rPr>
              <a:t>CONTENTS</a:t>
            </a:r>
            <a:endParaRPr lang="en-US" altLang="zh-CN" sz="4400" b="1" dirty="0">
              <a:gradFill>
                <a:gsLst>
                  <a:gs pos="0">
                    <a:srgbClr val="0688D0"/>
                  </a:gs>
                  <a:gs pos="75000">
                    <a:srgbClr val="0CB6FF"/>
                  </a:gs>
                  <a:gs pos="39000">
                    <a:srgbClr val="0099FF"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</a:gra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矩形: 圆角 7"/>
          <p:cNvSpPr/>
          <p:nvPr/>
        </p:nvSpPr>
        <p:spPr>
          <a:xfrm rot="18651365">
            <a:off x="364784" y="2229486"/>
            <a:ext cx="731520" cy="731520"/>
          </a:xfrm>
          <a:prstGeom prst="roundRect">
            <a:avLst/>
          </a:prstGeom>
          <a:noFill/>
          <a:ln w="38100">
            <a:solidFill>
              <a:srgbClr val="0CB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CB6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矩形: 圆角 8"/>
          <p:cNvSpPr/>
          <p:nvPr/>
        </p:nvSpPr>
        <p:spPr>
          <a:xfrm rot="18651365">
            <a:off x="1656651" y="2205942"/>
            <a:ext cx="731520" cy="731520"/>
          </a:xfrm>
          <a:prstGeom prst="roundRect">
            <a:avLst/>
          </a:prstGeom>
          <a:noFill/>
          <a:ln w="38100">
            <a:solidFill>
              <a:srgbClr val="0CB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CB6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矩形: 圆角 9"/>
          <p:cNvSpPr/>
          <p:nvPr/>
        </p:nvSpPr>
        <p:spPr>
          <a:xfrm rot="18651365">
            <a:off x="2910472" y="2204671"/>
            <a:ext cx="731520" cy="731520"/>
          </a:xfrm>
          <a:prstGeom prst="roundRect">
            <a:avLst/>
          </a:prstGeom>
          <a:noFill/>
          <a:ln w="38100">
            <a:solidFill>
              <a:srgbClr val="0CB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CB6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 rot="18651365">
            <a:off x="4216400" y="2208530"/>
            <a:ext cx="728345" cy="731520"/>
          </a:xfrm>
          <a:prstGeom prst="roundRect">
            <a:avLst/>
          </a:prstGeom>
          <a:noFill/>
          <a:ln w="38100">
            <a:solidFill>
              <a:srgbClr val="0CB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CB6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9438" y="2333636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CB6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</a:t>
            </a:r>
            <a:endParaRPr lang="en-US" altLang="zh-CN" sz="2800" dirty="0">
              <a:solidFill>
                <a:srgbClr val="0CB6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25673" y="2310092"/>
            <a:ext cx="56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CB6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02</a:t>
            </a:r>
            <a:endParaRPr lang="en-US" altLang="zh-CN" sz="2800" dirty="0">
              <a:solidFill>
                <a:srgbClr val="0CB6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18713" y="2308820"/>
            <a:ext cx="56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CB6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03</a:t>
            </a:r>
            <a:endParaRPr lang="en-US" altLang="zh-CN" sz="2800" dirty="0">
              <a:solidFill>
                <a:srgbClr val="0CB6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90296" y="2311410"/>
            <a:ext cx="562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0CB6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04</a:t>
            </a:r>
            <a:endParaRPr lang="en-US" altLang="zh-CN" sz="2800" dirty="0">
              <a:solidFill>
                <a:srgbClr val="0CB6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96695" y="3452495"/>
            <a:ext cx="102108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庞门正道标题体" panose="02010600030101010101" pitchFamily="2" charset="-122"/>
              </a:rPr>
              <a:t>收银管理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庞门正道标题体" panose="02010600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720340" y="3452495"/>
            <a:ext cx="111125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庞门正道标题体" panose="02010600030101010101" pitchFamily="2" charset="-122"/>
              </a:rPr>
              <a:t>会员营销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庞门正道标题体" panose="0201060003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318125" y="3465830"/>
            <a:ext cx="110236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庞门正道标题体" panose="02010600030101010101" pitchFamily="2" charset="-122"/>
              </a:rPr>
              <a:t>数据罗盘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庞门正道标题体" panose="02010600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07645" y="3465830"/>
            <a:ext cx="104584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庞门正道标题体" panose="02010600030101010101" pitchFamily="2" charset="-122"/>
              </a:rPr>
              <a:t>场景说明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庞门正道标题体" panose="02010600030101010101" pitchFamily="2" charset="-122"/>
            </a:endParaRPr>
          </a:p>
        </p:txBody>
      </p:sp>
      <p:sp>
        <p:nvSpPr>
          <p:cNvPr id="2" name="矩形: 圆角 10"/>
          <p:cNvSpPr/>
          <p:nvPr/>
        </p:nvSpPr>
        <p:spPr>
          <a:xfrm rot="18651365">
            <a:off x="5503422" y="2229485"/>
            <a:ext cx="731520" cy="731520"/>
          </a:xfrm>
          <a:prstGeom prst="roundRect">
            <a:avLst/>
          </a:prstGeom>
          <a:noFill/>
          <a:ln w="38100">
            <a:solidFill>
              <a:srgbClr val="0CB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CB6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78076" y="2333635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dirty="0">
                <a:solidFill>
                  <a:srgbClr val="0CB6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05</a:t>
            </a:r>
            <a:endParaRPr lang="en-US" altLang="zh-CN" sz="2800" dirty="0">
              <a:solidFill>
                <a:srgbClr val="0CB6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67810" y="3452495"/>
            <a:ext cx="1008380" cy="30670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庞门正道标题体" panose="02010600030101010101" pitchFamily="2" charset="-122"/>
              </a:rPr>
              <a:t>结算服务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庞门正道标题体" panose="02010600030101010101" pitchFamily="2" charset="-122"/>
            </a:endParaRPr>
          </a:p>
        </p:txBody>
      </p:sp>
      <p:sp>
        <p:nvSpPr>
          <p:cNvPr id="5" name="矩形: 圆角 10"/>
          <p:cNvSpPr/>
          <p:nvPr/>
        </p:nvSpPr>
        <p:spPr>
          <a:xfrm rot="18651365">
            <a:off x="6829937" y="2230755"/>
            <a:ext cx="731520" cy="731520"/>
          </a:xfrm>
          <a:prstGeom prst="roundRect">
            <a:avLst/>
          </a:prstGeom>
          <a:noFill/>
          <a:ln w="38100">
            <a:solidFill>
              <a:srgbClr val="0CB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CB6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04591" y="2334905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dirty="0">
                <a:solidFill>
                  <a:srgbClr val="0CB6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06</a:t>
            </a:r>
            <a:endParaRPr lang="en-US" altLang="zh-CN" sz="2800" dirty="0">
              <a:solidFill>
                <a:srgbClr val="0CB6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" name="矩形: 圆角 10"/>
          <p:cNvSpPr/>
          <p:nvPr/>
        </p:nvSpPr>
        <p:spPr>
          <a:xfrm rot="18651365">
            <a:off x="8112002" y="2207260"/>
            <a:ext cx="731520" cy="731520"/>
          </a:xfrm>
          <a:prstGeom prst="roundRect">
            <a:avLst/>
          </a:prstGeom>
          <a:noFill/>
          <a:ln w="38100">
            <a:solidFill>
              <a:srgbClr val="0CB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CB6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186656" y="2311410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dirty="0">
                <a:solidFill>
                  <a:srgbClr val="0CB6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07</a:t>
            </a:r>
            <a:endParaRPr lang="en-US" altLang="zh-CN" sz="2800" dirty="0">
              <a:solidFill>
                <a:srgbClr val="0CB6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644005" y="3465830"/>
            <a:ext cx="1102360" cy="30670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庞门正道标题体" panose="02010600030101010101" pitchFamily="2" charset="-122"/>
              </a:rPr>
              <a:t>服务说明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庞门正道标题体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904480" y="3465830"/>
            <a:ext cx="110236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庞门正道标题体" panose="02010600030101010101" pitchFamily="2" charset="-122"/>
              </a:rPr>
              <a:t>硬件介绍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庞门正道标题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7515" y="662355"/>
            <a:ext cx="7631913" cy="387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文本框 3"/>
          <p:cNvSpPr txBox="1"/>
          <p:nvPr/>
        </p:nvSpPr>
        <p:spPr>
          <a:xfrm>
            <a:off x="3984393" y="4536370"/>
            <a:ext cx="10972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会员销售转化</a:t>
            </a:r>
            <a:endParaRPr lang="zh-CN" altLang="en-US" sz="1200" b="1" dirty="0">
              <a:solidFill>
                <a:schemeClr val="tx2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147320"/>
            <a:ext cx="2779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会员营销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案例介绍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" name="组合 8"/>
          <p:cNvGrpSpPr/>
          <p:nvPr/>
        </p:nvGrpSpPr>
        <p:grpSpPr>
          <a:xfrm>
            <a:off x="3552291" y="2825735"/>
            <a:ext cx="5150567" cy="1088740"/>
            <a:chOff x="1185863" y="3597275"/>
            <a:chExt cx="9351962" cy="2028825"/>
          </a:xfrm>
        </p:grpSpPr>
        <p:sp>
          <p:nvSpPr>
            <p:cNvPr id="10" name="椭圆 9"/>
            <p:cNvSpPr/>
            <p:nvPr/>
          </p:nvSpPr>
          <p:spPr>
            <a:xfrm>
              <a:off x="1219200" y="3721100"/>
              <a:ext cx="1724025" cy="1724025"/>
            </a:xfrm>
            <a:prstGeom prst="ellipse">
              <a:avLst/>
            </a:prstGeom>
            <a:solidFill>
              <a:srgbClr val="186AB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60000"/>
            </a:bodyPr>
            <a:lstStyle>
              <a:lvl1pPr marL="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j-cs"/>
                </a:rPr>
                <a:t>自动</a:t>
              </a:r>
              <a:endParaRPr lang="en-US" altLang="zh-CN" sz="1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endParaRPr>
            </a:p>
            <a:p>
              <a:pPr algn="ctr"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j-cs"/>
                </a:rPr>
                <a:t>发券</a:t>
              </a:r>
              <a:r>
                <a:rPr lang="en-US" altLang="zh-CN" sz="16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j-cs"/>
                </a:rPr>
                <a:t>/</a:t>
              </a:r>
              <a:r>
                <a:rPr lang="zh-CN" altLang="en-US" sz="16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j-cs"/>
                </a:rPr>
                <a:t>发会员卡</a:t>
              </a:r>
              <a:endParaRPr lang="da-DK" altLang="zh-CN" sz="1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endParaRPr>
            </a:p>
          </p:txBody>
        </p:sp>
        <p:sp>
          <p:nvSpPr>
            <p:cNvPr id="11" name="任意多边形 18"/>
            <p:cNvSpPr/>
            <p:nvPr/>
          </p:nvSpPr>
          <p:spPr>
            <a:xfrm>
              <a:off x="1185863" y="3597275"/>
              <a:ext cx="1898650" cy="1971675"/>
            </a:xfrm>
            <a:custGeom>
              <a:avLst/>
              <a:gdLst>
                <a:gd name="connsiteX0" fmla="*/ 757956 w 1577106"/>
                <a:gd name="connsiteY0" fmla="*/ 0 h 1638300"/>
                <a:gd name="connsiteX1" fmla="*/ 1577106 w 1577106"/>
                <a:gd name="connsiteY1" fmla="*/ 819150 h 1638300"/>
                <a:gd name="connsiteX2" fmla="*/ 757956 w 1577106"/>
                <a:gd name="connsiteY2" fmla="*/ 1638300 h 1638300"/>
                <a:gd name="connsiteX3" fmla="*/ 3179 w 1577106"/>
                <a:gd name="connsiteY3" fmla="*/ 1138000 h 1638300"/>
                <a:gd name="connsiteX4" fmla="*/ 0 w 1577106"/>
                <a:gd name="connsiteY4" fmla="*/ 1127760 h 1638300"/>
                <a:gd name="connsiteX5" fmla="*/ 62811 w 1577106"/>
                <a:gd name="connsiteY5" fmla="*/ 1127760 h 1638300"/>
                <a:gd name="connsiteX6" fmla="*/ 126428 w 1577106"/>
                <a:gd name="connsiteY6" fmla="*/ 1244966 h 1638300"/>
                <a:gd name="connsiteX7" fmla="*/ 757956 w 1577106"/>
                <a:gd name="connsiteY7" fmla="*/ 1580747 h 1638300"/>
                <a:gd name="connsiteX8" fmla="*/ 1519553 w 1577106"/>
                <a:gd name="connsiteY8" fmla="*/ 819150 h 1638300"/>
                <a:gd name="connsiteX9" fmla="*/ 757956 w 1577106"/>
                <a:gd name="connsiteY9" fmla="*/ 57553 h 1638300"/>
                <a:gd name="connsiteX10" fmla="*/ 738906 w 1577106"/>
                <a:gd name="connsiteY10" fmla="*/ 58515 h 1638300"/>
                <a:gd name="connsiteX11" fmla="*/ 738906 w 1577106"/>
                <a:gd name="connsiteY11" fmla="*/ 962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7106" h="1638300">
                  <a:moveTo>
                    <a:pt x="757956" y="0"/>
                  </a:moveTo>
                  <a:cubicBezTo>
                    <a:pt x="1210360" y="0"/>
                    <a:pt x="1577106" y="366746"/>
                    <a:pt x="1577106" y="819150"/>
                  </a:cubicBezTo>
                  <a:cubicBezTo>
                    <a:pt x="1577106" y="1271554"/>
                    <a:pt x="1210360" y="1638300"/>
                    <a:pt x="757956" y="1638300"/>
                  </a:cubicBezTo>
                  <a:cubicBezTo>
                    <a:pt x="418653" y="1638300"/>
                    <a:pt x="127533" y="1432005"/>
                    <a:pt x="3179" y="1138000"/>
                  </a:cubicBezTo>
                  <a:lnTo>
                    <a:pt x="0" y="1127760"/>
                  </a:lnTo>
                  <a:lnTo>
                    <a:pt x="62811" y="1127760"/>
                  </a:lnTo>
                  <a:lnTo>
                    <a:pt x="126428" y="1244966"/>
                  </a:lnTo>
                  <a:cubicBezTo>
                    <a:pt x="263293" y="1447552"/>
                    <a:pt x="495070" y="1580747"/>
                    <a:pt x="757956" y="1580747"/>
                  </a:cubicBezTo>
                  <a:cubicBezTo>
                    <a:pt x="1178574" y="1580747"/>
                    <a:pt x="1519553" y="1239768"/>
                    <a:pt x="1519553" y="819150"/>
                  </a:cubicBezTo>
                  <a:cubicBezTo>
                    <a:pt x="1519553" y="398532"/>
                    <a:pt x="1178574" y="57553"/>
                    <a:pt x="757956" y="57553"/>
                  </a:cubicBezTo>
                  <a:lnTo>
                    <a:pt x="738906" y="58515"/>
                  </a:lnTo>
                  <a:lnTo>
                    <a:pt x="738906" y="96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>
              <a:lvl1pPr marL="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345">
                <a:solidFill>
                  <a:schemeClr val="tx1"/>
                </a:solidFill>
              </a:endParaRPr>
            </a:p>
          </p:txBody>
        </p:sp>
        <p:sp>
          <p:nvSpPr>
            <p:cNvPr id="12" name="燕尾形 19"/>
            <p:cNvSpPr/>
            <p:nvPr/>
          </p:nvSpPr>
          <p:spPr>
            <a:xfrm>
              <a:off x="3424238" y="4130675"/>
              <a:ext cx="806450" cy="971550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>
              <a:lvl1pPr marL="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345">
                <a:solidFill>
                  <a:schemeClr val="tx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4816475" y="3778250"/>
              <a:ext cx="1722438" cy="1724025"/>
            </a:xfrm>
            <a:prstGeom prst="ellipse">
              <a:avLst/>
            </a:prstGeom>
            <a:solidFill>
              <a:srgbClr val="186AB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>
              <a:lvl1pPr marL="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zh-CN" altLang="da-DK" sz="10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j-cs"/>
                </a:rPr>
                <a:t>公众号消息触达</a:t>
              </a:r>
              <a:endParaRPr lang="zh-CN" altLang="da-DK" sz="1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endParaRPr>
            </a:p>
          </p:txBody>
        </p:sp>
        <p:sp>
          <p:nvSpPr>
            <p:cNvPr id="14" name="任意多边形 21"/>
            <p:cNvSpPr/>
            <p:nvPr/>
          </p:nvSpPr>
          <p:spPr>
            <a:xfrm>
              <a:off x="4783138" y="3656013"/>
              <a:ext cx="1897062" cy="1970087"/>
            </a:xfrm>
            <a:custGeom>
              <a:avLst/>
              <a:gdLst>
                <a:gd name="connsiteX0" fmla="*/ 757956 w 1577106"/>
                <a:gd name="connsiteY0" fmla="*/ 0 h 1638300"/>
                <a:gd name="connsiteX1" fmla="*/ 1577106 w 1577106"/>
                <a:gd name="connsiteY1" fmla="*/ 819150 h 1638300"/>
                <a:gd name="connsiteX2" fmla="*/ 757956 w 1577106"/>
                <a:gd name="connsiteY2" fmla="*/ 1638300 h 1638300"/>
                <a:gd name="connsiteX3" fmla="*/ 3179 w 1577106"/>
                <a:gd name="connsiteY3" fmla="*/ 1138000 h 1638300"/>
                <a:gd name="connsiteX4" fmla="*/ 0 w 1577106"/>
                <a:gd name="connsiteY4" fmla="*/ 1127760 h 1638300"/>
                <a:gd name="connsiteX5" fmla="*/ 62811 w 1577106"/>
                <a:gd name="connsiteY5" fmla="*/ 1127760 h 1638300"/>
                <a:gd name="connsiteX6" fmla="*/ 126428 w 1577106"/>
                <a:gd name="connsiteY6" fmla="*/ 1244966 h 1638300"/>
                <a:gd name="connsiteX7" fmla="*/ 757956 w 1577106"/>
                <a:gd name="connsiteY7" fmla="*/ 1580747 h 1638300"/>
                <a:gd name="connsiteX8" fmla="*/ 1519553 w 1577106"/>
                <a:gd name="connsiteY8" fmla="*/ 819150 h 1638300"/>
                <a:gd name="connsiteX9" fmla="*/ 757956 w 1577106"/>
                <a:gd name="connsiteY9" fmla="*/ 57553 h 1638300"/>
                <a:gd name="connsiteX10" fmla="*/ 738906 w 1577106"/>
                <a:gd name="connsiteY10" fmla="*/ 58515 h 1638300"/>
                <a:gd name="connsiteX11" fmla="*/ 738906 w 1577106"/>
                <a:gd name="connsiteY11" fmla="*/ 962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7106" h="1638300">
                  <a:moveTo>
                    <a:pt x="757956" y="0"/>
                  </a:moveTo>
                  <a:cubicBezTo>
                    <a:pt x="1210360" y="0"/>
                    <a:pt x="1577106" y="366746"/>
                    <a:pt x="1577106" y="819150"/>
                  </a:cubicBezTo>
                  <a:cubicBezTo>
                    <a:pt x="1577106" y="1271554"/>
                    <a:pt x="1210360" y="1638300"/>
                    <a:pt x="757956" y="1638300"/>
                  </a:cubicBezTo>
                  <a:cubicBezTo>
                    <a:pt x="418653" y="1638300"/>
                    <a:pt x="127533" y="1432005"/>
                    <a:pt x="3179" y="1138000"/>
                  </a:cubicBezTo>
                  <a:lnTo>
                    <a:pt x="0" y="1127760"/>
                  </a:lnTo>
                  <a:lnTo>
                    <a:pt x="62811" y="1127760"/>
                  </a:lnTo>
                  <a:lnTo>
                    <a:pt x="126428" y="1244966"/>
                  </a:lnTo>
                  <a:cubicBezTo>
                    <a:pt x="263293" y="1447552"/>
                    <a:pt x="495070" y="1580747"/>
                    <a:pt x="757956" y="1580747"/>
                  </a:cubicBezTo>
                  <a:cubicBezTo>
                    <a:pt x="1178574" y="1580747"/>
                    <a:pt x="1519553" y="1239768"/>
                    <a:pt x="1519553" y="819150"/>
                  </a:cubicBezTo>
                  <a:cubicBezTo>
                    <a:pt x="1519553" y="398532"/>
                    <a:pt x="1178574" y="57553"/>
                    <a:pt x="757956" y="57553"/>
                  </a:cubicBezTo>
                  <a:lnTo>
                    <a:pt x="738906" y="58515"/>
                  </a:lnTo>
                  <a:lnTo>
                    <a:pt x="738906" y="96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>
              <a:lvl1pPr marL="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15" name="燕尾形 22"/>
            <p:cNvSpPr/>
            <p:nvPr/>
          </p:nvSpPr>
          <p:spPr>
            <a:xfrm>
              <a:off x="7223125" y="4235450"/>
              <a:ext cx="806450" cy="971550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>
              <a:lvl1pPr marL="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345">
                <a:solidFill>
                  <a:schemeClr val="tx1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8672513" y="3776663"/>
              <a:ext cx="1724025" cy="1724025"/>
            </a:xfrm>
            <a:prstGeom prst="ellipse">
              <a:avLst/>
            </a:prstGeom>
            <a:solidFill>
              <a:srgbClr val="186AB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>
              <a:lvl1pPr marL="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zh-CN" altLang="en-US" sz="10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j-cs"/>
                </a:rPr>
                <a:t>刺激</a:t>
              </a:r>
              <a:endParaRPr lang="en-US" altLang="zh-CN" sz="1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endParaRPr>
            </a:p>
            <a:p>
              <a:pPr algn="ctr">
                <a:defRPr/>
              </a:pPr>
              <a:r>
                <a:rPr lang="zh-CN" altLang="en-US" sz="10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+mj-cs"/>
                </a:rPr>
                <a:t>消费</a:t>
              </a:r>
              <a:endParaRPr lang="en-US" altLang="zh-CN" sz="1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j-cs"/>
              </a:endParaRPr>
            </a:p>
          </p:txBody>
        </p:sp>
        <p:sp>
          <p:nvSpPr>
            <p:cNvPr id="17" name="任意多边形 24"/>
            <p:cNvSpPr/>
            <p:nvPr/>
          </p:nvSpPr>
          <p:spPr>
            <a:xfrm>
              <a:off x="8639175" y="3652838"/>
              <a:ext cx="1898650" cy="1971675"/>
            </a:xfrm>
            <a:custGeom>
              <a:avLst/>
              <a:gdLst>
                <a:gd name="connsiteX0" fmla="*/ 757956 w 1577106"/>
                <a:gd name="connsiteY0" fmla="*/ 0 h 1638300"/>
                <a:gd name="connsiteX1" fmla="*/ 1577106 w 1577106"/>
                <a:gd name="connsiteY1" fmla="*/ 819150 h 1638300"/>
                <a:gd name="connsiteX2" fmla="*/ 757956 w 1577106"/>
                <a:gd name="connsiteY2" fmla="*/ 1638300 h 1638300"/>
                <a:gd name="connsiteX3" fmla="*/ 3179 w 1577106"/>
                <a:gd name="connsiteY3" fmla="*/ 1138000 h 1638300"/>
                <a:gd name="connsiteX4" fmla="*/ 0 w 1577106"/>
                <a:gd name="connsiteY4" fmla="*/ 1127760 h 1638300"/>
                <a:gd name="connsiteX5" fmla="*/ 62811 w 1577106"/>
                <a:gd name="connsiteY5" fmla="*/ 1127760 h 1638300"/>
                <a:gd name="connsiteX6" fmla="*/ 126428 w 1577106"/>
                <a:gd name="connsiteY6" fmla="*/ 1244966 h 1638300"/>
                <a:gd name="connsiteX7" fmla="*/ 757956 w 1577106"/>
                <a:gd name="connsiteY7" fmla="*/ 1580747 h 1638300"/>
                <a:gd name="connsiteX8" fmla="*/ 1519553 w 1577106"/>
                <a:gd name="connsiteY8" fmla="*/ 819150 h 1638300"/>
                <a:gd name="connsiteX9" fmla="*/ 757956 w 1577106"/>
                <a:gd name="connsiteY9" fmla="*/ 57553 h 1638300"/>
                <a:gd name="connsiteX10" fmla="*/ 738906 w 1577106"/>
                <a:gd name="connsiteY10" fmla="*/ 58515 h 1638300"/>
                <a:gd name="connsiteX11" fmla="*/ 738906 w 1577106"/>
                <a:gd name="connsiteY11" fmla="*/ 962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7106" h="1638300">
                  <a:moveTo>
                    <a:pt x="757956" y="0"/>
                  </a:moveTo>
                  <a:cubicBezTo>
                    <a:pt x="1210360" y="0"/>
                    <a:pt x="1577106" y="366746"/>
                    <a:pt x="1577106" y="819150"/>
                  </a:cubicBezTo>
                  <a:cubicBezTo>
                    <a:pt x="1577106" y="1271554"/>
                    <a:pt x="1210360" y="1638300"/>
                    <a:pt x="757956" y="1638300"/>
                  </a:cubicBezTo>
                  <a:cubicBezTo>
                    <a:pt x="418653" y="1638300"/>
                    <a:pt x="127533" y="1432005"/>
                    <a:pt x="3179" y="1138000"/>
                  </a:cubicBezTo>
                  <a:lnTo>
                    <a:pt x="0" y="1127760"/>
                  </a:lnTo>
                  <a:lnTo>
                    <a:pt x="62811" y="1127760"/>
                  </a:lnTo>
                  <a:lnTo>
                    <a:pt x="126428" y="1244966"/>
                  </a:lnTo>
                  <a:cubicBezTo>
                    <a:pt x="263293" y="1447552"/>
                    <a:pt x="495070" y="1580747"/>
                    <a:pt x="757956" y="1580747"/>
                  </a:cubicBezTo>
                  <a:cubicBezTo>
                    <a:pt x="1178574" y="1580747"/>
                    <a:pt x="1519553" y="1239768"/>
                    <a:pt x="1519553" y="819150"/>
                  </a:cubicBezTo>
                  <a:cubicBezTo>
                    <a:pt x="1519553" y="398532"/>
                    <a:pt x="1178574" y="57553"/>
                    <a:pt x="757956" y="57553"/>
                  </a:cubicBezTo>
                  <a:lnTo>
                    <a:pt x="738906" y="58515"/>
                  </a:lnTo>
                  <a:lnTo>
                    <a:pt x="738906" y="96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>
              <a:lvl1pPr marL="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345">
                <a:solidFill>
                  <a:schemeClr val="tx1"/>
                </a:solidFill>
              </a:endParaRPr>
            </a:p>
          </p:txBody>
        </p:sp>
      </p:grpSp>
      <p:sp>
        <p:nvSpPr>
          <p:cNvPr id="19" name="燕尾形 19"/>
          <p:cNvSpPr/>
          <p:nvPr/>
        </p:nvSpPr>
        <p:spPr>
          <a:xfrm>
            <a:off x="2885107" y="3071186"/>
            <a:ext cx="467534" cy="5621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345">
              <a:solidFill>
                <a:schemeClr val="tx1"/>
              </a:solidFill>
            </a:endParaRPr>
          </a:p>
        </p:txBody>
      </p:sp>
      <p:sp>
        <p:nvSpPr>
          <p:cNvPr id="22" name="矩形 8"/>
          <p:cNvSpPr>
            <a:spLocks noChangeArrowheads="1"/>
          </p:cNvSpPr>
          <p:nvPr/>
        </p:nvSpPr>
        <p:spPr bwMode="auto">
          <a:xfrm>
            <a:off x="644903" y="934819"/>
            <a:ext cx="24180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智能又多样化的营销方案</a:t>
            </a:r>
            <a:endParaRPr kumimoji="0"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44903" y="1622140"/>
            <a:ext cx="7572308" cy="679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195" kern="1300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每当新客关注、会员沉睡、会员生日、消费达标、充值达标，都会自动发放优惠券，</a:t>
            </a:r>
            <a:r>
              <a:rPr lang="zh-CN" altLang="en-US" sz="1195" b="1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无需人工操作</a:t>
            </a:r>
            <a:r>
              <a:rPr lang="zh-CN" altLang="en-US" sz="1345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。</a:t>
            </a:r>
            <a:endParaRPr lang="en-US" altLang="zh-CN" sz="1345" dirty="0">
              <a:solidFill>
                <a:schemeClr val="accent1"/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195" kern="1300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支持门店券、单品券、裂变券发放，可实现</a:t>
            </a:r>
            <a:r>
              <a:rPr lang="zh-CN" altLang="en-US" sz="1195" b="1" dirty="0">
                <a:solidFill>
                  <a:schemeClr val="accent2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商品促销、门店引流、线上拉新</a:t>
            </a:r>
            <a:r>
              <a:rPr lang="zh-CN" altLang="en-US" sz="1195" kern="1300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等营销活动。</a:t>
            </a:r>
            <a:endParaRPr lang="zh-CN" altLang="en-US" sz="1195" kern="1300" spc="1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147320"/>
            <a:ext cx="2779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会员营销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营销工具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00" y="2462530"/>
            <a:ext cx="2212975" cy="17322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矩形 19"/>
          <p:cNvSpPr/>
          <p:nvPr/>
        </p:nvSpPr>
        <p:spPr>
          <a:xfrm>
            <a:off x="1224915" y="2282825"/>
            <a:ext cx="2675255" cy="57594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  <a:defRPr/>
            </a:pPr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支付、核销同时完成</a:t>
            </a:r>
            <a:endParaRPr lang="en-US" altLang="zh-CN" sz="105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减少会员、收银员操作难度提高收银效率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六边形 11"/>
          <p:cNvSpPr/>
          <p:nvPr/>
        </p:nvSpPr>
        <p:spPr>
          <a:xfrm>
            <a:off x="570433" y="2354383"/>
            <a:ext cx="592223" cy="510536"/>
          </a:xfrm>
          <a:prstGeom prst="hexagon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60" y="2422749"/>
            <a:ext cx="340578" cy="34057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788059" y="1152684"/>
            <a:ext cx="3602355" cy="2838450"/>
            <a:chOff x="9795" y="1771"/>
            <a:chExt cx="7564" cy="596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95" y="1775"/>
              <a:ext cx="3411" cy="5949"/>
            </a:xfrm>
            <a:prstGeom prst="rect">
              <a:avLst/>
            </a:prstGeom>
            <a:effectLst>
              <a:outerShdw blurRad="393700" dist="50800" dir="5400000" algn="ctr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00" y="1771"/>
              <a:ext cx="3359" cy="5960"/>
            </a:xfrm>
            <a:prstGeom prst="rect">
              <a:avLst/>
            </a:prstGeom>
            <a:effectLst>
              <a:outerShdw blurRad="393700" dist="50800" dir="5400000" algn="ctr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文本框 7"/>
          <p:cNvSpPr txBox="1"/>
          <p:nvPr/>
        </p:nvSpPr>
        <p:spPr>
          <a:xfrm>
            <a:off x="209550" y="147320"/>
            <a:ext cx="2779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会员营销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支核一体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矩形 19"/>
          <p:cNvSpPr/>
          <p:nvPr/>
        </p:nvSpPr>
        <p:spPr>
          <a:xfrm>
            <a:off x="1163320" y="2202815"/>
            <a:ext cx="2542540" cy="73723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200000"/>
              </a:lnSpc>
              <a:defRPr/>
            </a:pPr>
            <a:r>
              <a:rPr lang="zh-CN" altLang="en-US" sz="1050" b="1" dirty="0">
                <a:solidFill>
                  <a:srgbClr val="0075C1"/>
                </a:solidFill>
                <a:latin typeface="微软雅黑" panose="020B0503020204020204" charset="-122"/>
                <a:ea typeface="微软雅黑" panose="020B0503020204020204" charset="-122"/>
              </a:rPr>
              <a:t>微信和支付宝可关联</a:t>
            </a:r>
            <a:endParaRPr lang="en-US" altLang="zh-CN" sz="1050" b="1" dirty="0">
              <a:solidFill>
                <a:srgbClr val="0075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  <a:defRPr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实现两种主流支付方式的会员系统打通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989705"/>
            <a:ext cx="457835" cy="4578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35" y="3909695"/>
            <a:ext cx="517525" cy="517525"/>
          </a:xfrm>
          <a:prstGeom prst="rect">
            <a:avLst/>
          </a:prstGeom>
        </p:spPr>
      </p:pic>
      <p:sp>
        <p:nvSpPr>
          <p:cNvPr id="11" name="六边形 10"/>
          <p:cNvSpPr/>
          <p:nvPr/>
        </p:nvSpPr>
        <p:spPr>
          <a:xfrm>
            <a:off x="384153" y="2403581"/>
            <a:ext cx="592223" cy="510536"/>
          </a:xfrm>
          <a:prstGeom prst="hexagon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0" y="2471947"/>
            <a:ext cx="340578" cy="34057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013" y="4017366"/>
            <a:ext cx="429972" cy="42997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" b="6769"/>
          <a:stretch>
            <a:fillRect/>
          </a:stretch>
        </p:blipFill>
        <p:spPr>
          <a:xfrm>
            <a:off x="6416675" y="727710"/>
            <a:ext cx="1492885" cy="2699385"/>
          </a:xfrm>
          <a:prstGeom prst="rect">
            <a:avLst/>
          </a:prstGeom>
          <a:effectLst>
            <a:outerShdw blurRad="368300" dist="508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1155" y="727710"/>
            <a:ext cx="1349375" cy="2700020"/>
          </a:xfrm>
          <a:prstGeom prst="rect">
            <a:avLst/>
          </a:prstGeom>
          <a:effectLst>
            <a:outerShdw blurRad="393700" dist="50800" dir="5400000" algn="ctr" rotWithShape="0">
              <a:srgbClr val="000000">
                <a:alpha val="43000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209550" y="147320"/>
            <a:ext cx="2276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会员营销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微支聚合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六边形 10"/>
          <p:cNvSpPr/>
          <p:nvPr/>
        </p:nvSpPr>
        <p:spPr>
          <a:xfrm>
            <a:off x="126343" y="2228321"/>
            <a:ext cx="592223" cy="510536"/>
          </a:xfrm>
          <a:prstGeom prst="hexagon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 dirty="0"/>
          </a:p>
        </p:txBody>
      </p:sp>
      <p:sp>
        <p:nvSpPr>
          <p:cNvPr id="20" name="矩形 19"/>
          <p:cNvSpPr/>
          <p:nvPr/>
        </p:nvSpPr>
        <p:spPr>
          <a:xfrm>
            <a:off x="798830" y="2162810"/>
            <a:ext cx="2340610" cy="81851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  <a:defRPr/>
            </a:pPr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支付、核销同时完成</a:t>
            </a:r>
            <a:endParaRPr lang="en-US" altLang="zh-CN" sz="1050" b="1" dirty="0">
              <a:solidFill>
                <a:srgbClr val="0075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减少会员、收银员操作难度提高收银效率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" y="2280920"/>
            <a:ext cx="272415" cy="3403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440" y="904240"/>
            <a:ext cx="5924550" cy="333517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9550" y="147320"/>
            <a:ext cx="2276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会员营销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支核一体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5" name="矩形 64"/>
          <p:cNvSpPr/>
          <p:nvPr/>
        </p:nvSpPr>
        <p:spPr>
          <a:xfrm>
            <a:off x="0" y="4930162"/>
            <a:ext cx="9144000" cy="213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50"/>
          </a:p>
        </p:txBody>
      </p:sp>
      <p:grpSp>
        <p:nvGrpSpPr>
          <p:cNvPr id="4" name="组合 3"/>
          <p:cNvGrpSpPr/>
          <p:nvPr/>
        </p:nvGrpSpPr>
        <p:grpSpPr>
          <a:xfrm>
            <a:off x="865505" y="596265"/>
            <a:ext cx="6741160" cy="3757295"/>
            <a:chOff x="359554" y="531010"/>
            <a:chExt cx="12497985" cy="7219053"/>
          </a:xfrm>
        </p:grpSpPr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11535122" y="1563658"/>
              <a:ext cx="1135400" cy="1135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爱吃牛肉</a:t>
              </a:r>
              <a:endParaRPr kumimoji="1" lang="zh-CN" altLang="en-US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11821739" y="3151090"/>
              <a:ext cx="1035800" cy="1035800"/>
            </a:xfrm>
            <a:prstGeom prst="ellipse">
              <a:avLst/>
            </a:prstGeom>
            <a:solidFill>
              <a:srgbClr val="0CB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女</a:t>
              </a:r>
              <a:endParaRPr kumimoji="1" lang="en-US" altLang="zh-CN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>
                <a:defRPr/>
              </a:pPr>
              <a:r>
                <a:rPr kumimoji="1" lang="en-US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28</a:t>
              </a: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岁</a:t>
              </a:r>
              <a:endParaRPr kumimoji="1" lang="zh-CN" altLang="en-US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" name="椭圆 13"/>
            <p:cNvSpPr>
              <a:spLocks noChangeAspect="1"/>
            </p:cNvSpPr>
            <p:nvPr/>
          </p:nvSpPr>
          <p:spPr>
            <a:xfrm>
              <a:off x="3122212" y="1445924"/>
              <a:ext cx="1293179" cy="129317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kumimoji="1" lang="en-US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个月</a:t>
              </a:r>
              <a:endParaRPr kumimoji="1" lang="en-US" altLang="zh-CN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>
                <a:defRPr/>
              </a:pP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没消费</a:t>
              </a:r>
              <a:endParaRPr kumimoji="1" lang="zh-CN" altLang="en-US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5285218" y="2840124"/>
              <a:ext cx="1135400" cy="1135400"/>
            </a:xfrm>
            <a:prstGeom prst="ellipse">
              <a:avLst/>
            </a:prstGeom>
            <a:solidFill>
              <a:srgbClr val="FF78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上月</a:t>
              </a:r>
              <a:endParaRPr kumimoji="1" lang="en-US" altLang="zh-CN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>
                <a:defRPr/>
              </a:pP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排队</a:t>
              </a:r>
              <a:r>
                <a:rPr kumimoji="1" lang="en-US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次</a:t>
              </a:r>
              <a:endParaRPr kumimoji="1" lang="zh-CN" altLang="en-US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" name="椭圆 16"/>
            <p:cNvSpPr>
              <a:spLocks noChangeAspect="1"/>
            </p:cNvSpPr>
            <p:nvPr/>
          </p:nvSpPr>
          <p:spPr>
            <a:xfrm>
              <a:off x="3963427" y="4624931"/>
              <a:ext cx="1474517" cy="147451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defRPr/>
              </a:pP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自提</a:t>
              </a:r>
              <a:r>
                <a:rPr kumimoji="1" lang="en-US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次外送</a:t>
              </a:r>
              <a:r>
                <a:rPr kumimoji="1" lang="en-US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</a:t>
              </a: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次</a:t>
              </a:r>
              <a:endParaRPr kumimoji="1" lang="zh-CN" altLang="en-US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" name="椭圆 17"/>
            <p:cNvSpPr>
              <a:spLocks noChangeAspect="1"/>
            </p:cNvSpPr>
            <p:nvPr/>
          </p:nvSpPr>
          <p:spPr>
            <a:xfrm>
              <a:off x="6506205" y="933753"/>
              <a:ext cx="1450219" cy="1450221"/>
            </a:xfrm>
            <a:prstGeom prst="ellipse">
              <a:avLst/>
            </a:prstGeom>
            <a:solidFill>
              <a:srgbClr val="01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近一周</a:t>
              </a:r>
              <a:endParaRPr kumimoji="1" lang="en-US" altLang="zh-CN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>
                <a:defRPr/>
              </a:pP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就餐</a:t>
              </a:r>
              <a:r>
                <a:rPr kumimoji="1" lang="en-US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次</a:t>
              </a:r>
              <a:endParaRPr kumimoji="1" lang="zh-CN" altLang="en-US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" name="椭圆 18"/>
            <p:cNvSpPr>
              <a:spLocks noChangeAspect="1"/>
            </p:cNvSpPr>
            <p:nvPr/>
          </p:nvSpPr>
          <p:spPr>
            <a:xfrm>
              <a:off x="359554" y="4246732"/>
              <a:ext cx="1440296" cy="1440296"/>
            </a:xfrm>
            <a:prstGeom prst="ellipse">
              <a:avLst/>
            </a:prstGeom>
            <a:solidFill>
              <a:srgbClr val="00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defRPr/>
              </a:pP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预订没有成功</a:t>
              </a:r>
              <a:endParaRPr kumimoji="1" lang="zh-CN" altLang="en-US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1877829" y="6531572"/>
              <a:ext cx="1218491" cy="12184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不吃</a:t>
              </a:r>
              <a:endParaRPr kumimoji="1" lang="en-US" altLang="zh-CN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>
                <a:defRPr/>
              </a:pP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香菜</a:t>
              </a:r>
              <a:endParaRPr kumimoji="1" lang="zh-CN" altLang="en-US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" name="椭圆 20"/>
            <p:cNvSpPr>
              <a:spLocks noChangeAspect="1"/>
            </p:cNvSpPr>
            <p:nvPr/>
          </p:nvSpPr>
          <p:spPr>
            <a:xfrm>
              <a:off x="489357" y="1734459"/>
              <a:ext cx="1592308" cy="159230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>
                <a:defRPr/>
              </a:pP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累计消费</a:t>
              </a:r>
              <a:r>
                <a:rPr kumimoji="1" lang="en-US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2000</a:t>
              </a: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元</a:t>
              </a:r>
              <a:endParaRPr kumimoji="1" lang="zh-CN" altLang="en-US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2" name="椭圆 21"/>
            <p:cNvSpPr>
              <a:spLocks noChangeAspect="1"/>
            </p:cNvSpPr>
            <p:nvPr/>
          </p:nvSpPr>
          <p:spPr>
            <a:xfrm>
              <a:off x="7336799" y="3508654"/>
              <a:ext cx="1258179" cy="1258182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必点</a:t>
              </a:r>
              <a:endParaRPr kumimoji="1" lang="en-US" altLang="zh-CN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>
                <a:defRPr/>
              </a:pP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牛肉</a:t>
              </a:r>
              <a:endParaRPr kumimoji="1" lang="zh-CN" altLang="en-US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3" name="椭圆 22"/>
            <p:cNvSpPr>
              <a:spLocks noChangeAspect="1"/>
            </p:cNvSpPr>
            <p:nvPr/>
          </p:nvSpPr>
          <p:spPr>
            <a:xfrm>
              <a:off x="9640171" y="2415029"/>
              <a:ext cx="1457662" cy="145766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>
                <a:defRPr/>
              </a:pPr>
              <a:r>
                <a:rPr kumimoji="1" lang="en-US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</a:t>
              </a: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月份</a:t>
              </a:r>
              <a:endParaRPr kumimoji="1" lang="en-US" altLang="zh-CN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defRPr/>
              </a:pP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消费</a:t>
              </a:r>
              <a:r>
                <a:rPr kumimoji="1" lang="en-US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6</a:t>
              </a: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次</a:t>
              </a:r>
              <a:endParaRPr kumimoji="1" lang="zh-CN" altLang="en-US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0" name="椭圆 29"/>
            <p:cNvSpPr>
              <a:spLocks noChangeAspect="1"/>
            </p:cNvSpPr>
            <p:nvPr/>
          </p:nvSpPr>
          <p:spPr>
            <a:xfrm>
              <a:off x="9043777" y="531010"/>
              <a:ext cx="1466682" cy="1466679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/>
              <a:r>
                <a:rPr kumimoji="1" lang="zh-CN" altLang="en-US" sz="900" dirty="0">
                  <a:latin typeface="微软雅黑" panose="020B0503020204020204" charset="-122"/>
                  <a:ea typeface="微软雅黑" panose="020B0503020204020204" charset="-122"/>
                </a:rPr>
                <a:t>预订超过</a:t>
              </a:r>
              <a:r>
                <a:rPr kumimoji="1" lang="en-US" altLang="zh-CN" sz="900" dirty="0">
                  <a:latin typeface="微软雅黑" panose="020B0503020204020204" charset="-122"/>
                  <a:ea typeface="微软雅黑" panose="020B0503020204020204" charset="-122"/>
                </a:rPr>
                <a:t>7</a:t>
              </a:r>
              <a:r>
                <a:rPr kumimoji="1" lang="zh-CN" altLang="en-US" sz="900" dirty="0">
                  <a:latin typeface="微软雅黑" panose="020B0503020204020204" charset="-122"/>
                  <a:ea typeface="微软雅黑" panose="020B0503020204020204" charset="-122"/>
                </a:rPr>
                <a:t>次</a:t>
              </a:r>
              <a:endParaRPr kumimoji="1" lang="en-US" altLang="zh-CN" sz="9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椭圆 30"/>
            <p:cNvSpPr>
              <a:spLocks noChangeAspect="1"/>
            </p:cNvSpPr>
            <p:nvPr/>
          </p:nvSpPr>
          <p:spPr>
            <a:xfrm>
              <a:off x="2197488" y="3334372"/>
              <a:ext cx="1402808" cy="140457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>
                <a:defRPr/>
              </a:pP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偏爱重辣口味</a:t>
              </a:r>
              <a:endParaRPr kumimoji="1" lang="zh-CN" altLang="en-US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3" name="椭圆 32"/>
            <p:cNvSpPr>
              <a:spLocks noChangeAspect="1"/>
            </p:cNvSpPr>
            <p:nvPr/>
          </p:nvSpPr>
          <p:spPr>
            <a:xfrm>
              <a:off x="4775448" y="816886"/>
              <a:ext cx="1206897" cy="120689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1" lang="en-US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1987.9.7</a:t>
              </a:r>
              <a:endParaRPr kumimoji="1" lang="en-US" altLang="zh-CN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4" name="椭圆 33"/>
            <p:cNvSpPr>
              <a:spLocks noChangeAspect="1"/>
            </p:cNvSpPr>
            <p:nvPr/>
          </p:nvSpPr>
          <p:spPr>
            <a:xfrm>
              <a:off x="9334755" y="4871727"/>
              <a:ext cx="1598216" cy="159620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自提</a:t>
              </a:r>
              <a:r>
                <a:rPr kumimoji="1" lang="en-US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次</a:t>
              </a:r>
              <a:endParaRPr kumimoji="1" lang="en-US" altLang="zh-CN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>
                <a:defRPr/>
              </a:pP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外送</a:t>
              </a:r>
              <a:r>
                <a:rPr kumimoji="1" lang="en-US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</a:t>
              </a: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次</a:t>
              </a:r>
              <a:endParaRPr kumimoji="1" lang="zh-CN" altLang="en-US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cxnSp>
          <p:nvCxnSpPr>
            <p:cNvPr id="35" name="直线连接符 34"/>
            <p:cNvCxnSpPr>
              <a:stCxn id="21" idx="6"/>
              <a:endCxn id="14" idx="2"/>
            </p:cNvCxnSpPr>
            <p:nvPr/>
          </p:nvCxnSpPr>
          <p:spPr>
            <a:xfrm flipV="1">
              <a:off x="2081665" y="2092514"/>
              <a:ext cx="1040546" cy="438099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线连接符 35"/>
            <p:cNvCxnSpPr>
              <a:stCxn id="21" idx="4"/>
              <a:endCxn id="19" idx="0"/>
            </p:cNvCxnSpPr>
            <p:nvPr/>
          </p:nvCxnSpPr>
          <p:spPr>
            <a:xfrm flipH="1">
              <a:off x="1079702" y="3326768"/>
              <a:ext cx="205809" cy="919964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线连接符 36"/>
            <p:cNvCxnSpPr>
              <a:stCxn id="21" idx="5"/>
              <a:endCxn id="31" idx="1"/>
            </p:cNvCxnSpPr>
            <p:nvPr/>
          </p:nvCxnSpPr>
          <p:spPr>
            <a:xfrm>
              <a:off x="1848478" y="3093579"/>
              <a:ext cx="554447" cy="446488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线连接符 37"/>
            <p:cNvCxnSpPr>
              <a:stCxn id="14" idx="7"/>
              <a:endCxn id="33" idx="2"/>
            </p:cNvCxnSpPr>
            <p:nvPr/>
          </p:nvCxnSpPr>
          <p:spPr>
            <a:xfrm flipV="1">
              <a:off x="4226010" y="1420335"/>
              <a:ext cx="549438" cy="214971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线连接符 38"/>
            <p:cNvCxnSpPr>
              <a:stCxn id="33" idx="6"/>
              <a:endCxn id="18" idx="2"/>
            </p:cNvCxnSpPr>
            <p:nvPr/>
          </p:nvCxnSpPr>
          <p:spPr>
            <a:xfrm>
              <a:off x="5982345" y="1420335"/>
              <a:ext cx="523860" cy="238528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线连接符 39"/>
            <p:cNvCxnSpPr>
              <a:stCxn id="18" idx="6"/>
              <a:endCxn id="30" idx="2"/>
            </p:cNvCxnSpPr>
            <p:nvPr/>
          </p:nvCxnSpPr>
          <p:spPr>
            <a:xfrm flipV="1">
              <a:off x="7956424" y="1264349"/>
              <a:ext cx="1087352" cy="394514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线连接符 40"/>
            <p:cNvCxnSpPr>
              <a:stCxn id="30" idx="6"/>
              <a:endCxn id="12" idx="1"/>
            </p:cNvCxnSpPr>
            <p:nvPr/>
          </p:nvCxnSpPr>
          <p:spPr>
            <a:xfrm>
              <a:off x="10510459" y="1264349"/>
              <a:ext cx="1190939" cy="465584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线连接符 41"/>
            <p:cNvCxnSpPr>
              <a:stCxn id="12" idx="4"/>
              <a:endCxn id="13" idx="0"/>
            </p:cNvCxnSpPr>
            <p:nvPr/>
          </p:nvCxnSpPr>
          <p:spPr>
            <a:xfrm>
              <a:off x="12102822" y="2699058"/>
              <a:ext cx="236817" cy="452032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线连接符 42"/>
            <p:cNvCxnSpPr>
              <a:stCxn id="13" idx="3"/>
              <a:endCxn id="34" idx="6"/>
            </p:cNvCxnSpPr>
            <p:nvPr/>
          </p:nvCxnSpPr>
          <p:spPr>
            <a:xfrm flipH="1">
              <a:off x="10932971" y="4035200"/>
              <a:ext cx="1040458" cy="1634629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线连接符 43"/>
            <p:cNvCxnSpPr>
              <a:stCxn id="13" idx="2"/>
              <a:endCxn id="23" idx="6"/>
            </p:cNvCxnSpPr>
            <p:nvPr/>
          </p:nvCxnSpPr>
          <p:spPr>
            <a:xfrm flipH="1" flipV="1">
              <a:off x="11097832" y="3143860"/>
              <a:ext cx="723906" cy="52513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线连接符 44"/>
            <p:cNvCxnSpPr>
              <a:stCxn id="34" idx="1"/>
              <a:endCxn id="22" idx="5"/>
            </p:cNvCxnSpPr>
            <p:nvPr/>
          </p:nvCxnSpPr>
          <p:spPr>
            <a:xfrm flipH="1" flipV="1">
              <a:off x="8410722" y="4582580"/>
              <a:ext cx="1158086" cy="52290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线连接符 45"/>
            <p:cNvCxnSpPr>
              <a:stCxn id="23" idx="2"/>
              <a:endCxn id="22" idx="7"/>
            </p:cNvCxnSpPr>
            <p:nvPr/>
          </p:nvCxnSpPr>
          <p:spPr>
            <a:xfrm flipH="1">
              <a:off x="8410722" y="3143860"/>
              <a:ext cx="1229449" cy="549049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线连接符 46"/>
            <p:cNvCxnSpPr>
              <a:stCxn id="22" idx="2"/>
              <a:endCxn id="15" idx="6"/>
            </p:cNvCxnSpPr>
            <p:nvPr/>
          </p:nvCxnSpPr>
          <p:spPr>
            <a:xfrm flipH="1" flipV="1">
              <a:off x="6420618" y="3407824"/>
              <a:ext cx="916181" cy="729921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线连接符 47"/>
            <p:cNvCxnSpPr>
              <a:stCxn id="15" idx="3"/>
              <a:endCxn id="17" idx="6"/>
            </p:cNvCxnSpPr>
            <p:nvPr/>
          </p:nvCxnSpPr>
          <p:spPr>
            <a:xfrm flipH="1">
              <a:off x="5437944" y="3809249"/>
              <a:ext cx="13549" cy="155294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线连接符 48"/>
            <p:cNvCxnSpPr>
              <a:stCxn id="31" idx="5"/>
              <a:endCxn id="17" idx="2"/>
            </p:cNvCxnSpPr>
            <p:nvPr/>
          </p:nvCxnSpPr>
          <p:spPr>
            <a:xfrm>
              <a:off x="3394859" y="4533254"/>
              <a:ext cx="568568" cy="828935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线连接符 49"/>
            <p:cNvCxnSpPr>
              <a:stCxn id="19" idx="5"/>
              <a:endCxn id="20" idx="2"/>
            </p:cNvCxnSpPr>
            <p:nvPr/>
          </p:nvCxnSpPr>
          <p:spPr>
            <a:xfrm>
              <a:off x="1588923" y="5476102"/>
              <a:ext cx="288905" cy="166471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线连接符 50"/>
            <p:cNvCxnSpPr>
              <a:stCxn id="20" idx="6"/>
              <a:endCxn id="32" idx="2"/>
            </p:cNvCxnSpPr>
            <p:nvPr/>
          </p:nvCxnSpPr>
          <p:spPr>
            <a:xfrm flipV="1">
              <a:off x="3096320" y="6621937"/>
              <a:ext cx="2755520" cy="51888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线连接符 51"/>
            <p:cNvCxnSpPr>
              <a:stCxn id="34" idx="3"/>
              <a:endCxn id="32" idx="6"/>
            </p:cNvCxnSpPr>
            <p:nvPr/>
          </p:nvCxnSpPr>
          <p:spPr>
            <a:xfrm flipH="1">
              <a:off x="7643385" y="6234172"/>
              <a:ext cx="1925423" cy="387765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线连接符 52"/>
            <p:cNvCxnSpPr>
              <a:stCxn id="14" idx="5"/>
              <a:endCxn id="15" idx="1"/>
            </p:cNvCxnSpPr>
            <p:nvPr/>
          </p:nvCxnSpPr>
          <p:spPr>
            <a:xfrm>
              <a:off x="4226010" y="2549722"/>
              <a:ext cx="1225483" cy="456677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线连接符 53"/>
            <p:cNvCxnSpPr>
              <a:stCxn id="14" idx="3"/>
              <a:endCxn id="31" idx="7"/>
            </p:cNvCxnSpPr>
            <p:nvPr/>
          </p:nvCxnSpPr>
          <p:spPr>
            <a:xfrm>
              <a:off x="3311594" y="2549722"/>
              <a:ext cx="83265" cy="99034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线连接符 54"/>
            <p:cNvCxnSpPr>
              <a:stCxn id="31" idx="3"/>
              <a:endCxn id="19" idx="7"/>
            </p:cNvCxnSpPr>
            <p:nvPr/>
          </p:nvCxnSpPr>
          <p:spPr>
            <a:xfrm flipH="1" flipV="1">
              <a:off x="1588923" y="4457659"/>
              <a:ext cx="814002" cy="7559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线连接符 55"/>
            <p:cNvCxnSpPr>
              <a:stCxn id="17" idx="3"/>
              <a:endCxn id="20" idx="7"/>
            </p:cNvCxnSpPr>
            <p:nvPr/>
          </p:nvCxnSpPr>
          <p:spPr>
            <a:xfrm flipH="1">
              <a:off x="2917876" y="5883509"/>
              <a:ext cx="1261490" cy="826507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线连接符 56"/>
            <p:cNvCxnSpPr>
              <a:stCxn id="22" idx="3"/>
              <a:endCxn id="32" idx="7"/>
            </p:cNvCxnSpPr>
            <p:nvPr/>
          </p:nvCxnSpPr>
          <p:spPr>
            <a:xfrm flipH="1">
              <a:off x="7381019" y="4582580"/>
              <a:ext cx="140036" cy="1406571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线连接符 57"/>
            <p:cNvCxnSpPr>
              <a:stCxn id="17" idx="5"/>
              <a:endCxn id="32" idx="1"/>
            </p:cNvCxnSpPr>
            <p:nvPr/>
          </p:nvCxnSpPr>
          <p:spPr>
            <a:xfrm>
              <a:off x="5222006" y="5883509"/>
              <a:ext cx="892199" cy="105642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线连接符 58"/>
            <p:cNvCxnSpPr>
              <a:stCxn id="18" idx="5"/>
              <a:endCxn id="22" idx="0"/>
            </p:cNvCxnSpPr>
            <p:nvPr/>
          </p:nvCxnSpPr>
          <p:spPr>
            <a:xfrm>
              <a:off x="7744045" y="2171594"/>
              <a:ext cx="221844" cy="1337059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三角形 60"/>
            <p:cNvSpPr/>
            <p:nvPr/>
          </p:nvSpPr>
          <p:spPr>
            <a:xfrm rot="5400000" flipV="1">
              <a:off x="8766831" y="6560678"/>
              <a:ext cx="87265" cy="12244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>
                <a:rot lat="0" lon="3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 sz="900"/>
            </a:p>
          </p:txBody>
        </p:sp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5851840" y="5727041"/>
              <a:ext cx="1791545" cy="1789790"/>
            </a:xfrm>
            <a:prstGeom prst="ellipse">
              <a:avLst/>
            </a:prstGeom>
            <a:solidFill>
              <a:srgbClr val="FF78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>
                <a:defRPr/>
              </a:pPr>
              <a:r>
                <a:rPr kumimoji="1" lang="zh-CN" altLang="en-US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预订时喜欢靠窗户的位置</a:t>
              </a:r>
              <a:endParaRPr kumimoji="1" lang="zh-CN" altLang="en-US" sz="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885305" y="3252470"/>
            <a:ext cx="16757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静态数据</a:t>
            </a:r>
            <a:endParaRPr lang="en-US" altLang="zh-CN" sz="1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动态行为</a:t>
            </a:r>
            <a:endParaRPr lang="en-US" altLang="zh-CN" sz="1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联网捕捉</a:t>
            </a:r>
            <a:endParaRPr lang="zh-CN" altLang="en-US" sz="1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5306580" y="4551930"/>
            <a:ext cx="3698863" cy="4603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kumimoji="1" lang="zh-CN" altLang="en-US" sz="1600" b="1" spc="3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把握消费行为，洞悉会员习惯</a:t>
            </a:r>
            <a:r>
              <a:rPr kumimoji="1" lang="en-US" altLang="zh-CN" sz="1600" b="1" spc="3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!</a:t>
            </a:r>
            <a:endParaRPr kumimoji="1" lang="en-US" altLang="zh-CN" sz="1600" b="1" spc="3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559" y="4551702"/>
            <a:ext cx="262878" cy="262878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9" y="4551623"/>
            <a:ext cx="262878" cy="26287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9550" y="147320"/>
            <a:ext cx="2276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会员营销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会员画像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02317" y="643680"/>
            <a:ext cx="4147732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b="1" dirty="0">
                <a:solidFill>
                  <a:srgbClr val="CD3333"/>
                </a:solidFill>
                <a:latin typeface="微软雅黑" panose="020B0503020204020204" charset="-122"/>
                <a:ea typeface="微软雅黑" panose="020B0503020204020204" charset="-122"/>
              </a:rPr>
              <a:t>多维度分析</a:t>
            </a:r>
            <a:r>
              <a:rPr lang="en-US" altLang="zh-CN" sz="1050" b="1" dirty="0">
                <a:solidFill>
                  <a:srgbClr val="CD3333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endParaRPr lang="zh-CN" altLang="en-US" sz="1050" b="1" dirty="0">
              <a:solidFill>
                <a:srgbClr val="CD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1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静态信息</a:t>
            </a:r>
            <a:endParaRPr lang="en-US" altLang="zh-CN" sz="1050" b="1" dirty="0">
              <a:solidFill>
                <a:schemeClr val="tx2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时间维度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地点商圈维度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客户价值维度</a:t>
            </a: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金额、频次</a:t>
            </a: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环境维度</a:t>
            </a: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气温</a:t>
            </a: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 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1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动态行为</a:t>
            </a:r>
            <a:endParaRPr lang="en-US" altLang="zh-CN" sz="1050" b="1" dirty="0">
              <a:solidFill>
                <a:schemeClr val="tx2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消费金额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消费频次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最后消费</a:t>
            </a: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en-GB" altLang="zh-CN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RFM)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商品偏好维度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1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联网捕捉</a:t>
            </a:r>
            <a:endParaRPr lang="en-US" altLang="zh-CN" sz="105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同业分享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商圈分享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网络爬虫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altLang="zh-CN" sz="1050" dirty="0">
              <a:solidFill>
                <a:srgbClr val="565656"/>
              </a:solidFill>
              <a:latin typeface="MicrosoftYaHei"/>
            </a:endParaRPr>
          </a:p>
        </p:txBody>
      </p:sp>
      <p:pic>
        <p:nvPicPr>
          <p:cNvPr id="1025" name="Picture 1" descr="page23image180137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286" y="1607301"/>
            <a:ext cx="4828593" cy="1928948"/>
          </a:xfrm>
          <a:prstGeom prst="rect">
            <a:avLst/>
          </a:prstGeom>
          <a:noFill/>
          <a:effectLst>
            <a:outerShdw blurRad="393700" dist="50800" dir="54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六边形 8"/>
          <p:cNvSpPr/>
          <p:nvPr/>
        </p:nvSpPr>
        <p:spPr>
          <a:xfrm>
            <a:off x="610094" y="1139765"/>
            <a:ext cx="592223" cy="510536"/>
          </a:xfrm>
          <a:prstGeom prst="hexagon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22" y="1208130"/>
            <a:ext cx="340578" cy="340578"/>
          </a:xfrm>
          <a:prstGeom prst="rect">
            <a:avLst/>
          </a:prstGeom>
        </p:spPr>
      </p:pic>
      <p:sp>
        <p:nvSpPr>
          <p:cNvPr id="11" name="六边形 10"/>
          <p:cNvSpPr/>
          <p:nvPr/>
        </p:nvSpPr>
        <p:spPr>
          <a:xfrm>
            <a:off x="610094" y="2384504"/>
            <a:ext cx="592223" cy="510536"/>
          </a:xfrm>
          <a:prstGeom prst="hexagon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22" y="2452869"/>
            <a:ext cx="340578" cy="340578"/>
          </a:xfrm>
          <a:prstGeom prst="rect">
            <a:avLst/>
          </a:prstGeom>
        </p:spPr>
      </p:pic>
      <p:sp>
        <p:nvSpPr>
          <p:cNvPr id="13" name="六边形 12"/>
          <p:cNvSpPr/>
          <p:nvPr/>
        </p:nvSpPr>
        <p:spPr>
          <a:xfrm>
            <a:off x="610094" y="3617057"/>
            <a:ext cx="592223" cy="510536"/>
          </a:xfrm>
          <a:prstGeom prst="hexagon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22" y="3685423"/>
            <a:ext cx="340578" cy="340578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>
            <a:off x="884555" y="1630045"/>
            <a:ext cx="19685" cy="751840"/>
          </a:xfrm>
          <a:prstGeom prst="line">
            <a:avLst/>
          </a:prstGeom>
          <a:ln w="12700"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890270" y="2894965"/>
            <a:ext cx="635" cy="720090"/>
          </a:xfrm>
          <a:prstGeom prst="line">
            <a:avLst/>
          </a:prstGeom>
          <a:ln w="12700"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306580" y="4551930"/>
            <a:ext cx="3698863" cy="4603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kumimoji="1" lang="zh-CN" altLang="en-US" sz="1600" b="1" spc="3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把握消费行为，洞悉会员习惯</a:t>
            </a:r>
            <a:r>
              <a:rPr kumimoji="1" lang="en-US" altLang="zh-CN" sz="1600" b="1" spc="3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!</a:t>
            </a:r>
            <a:endParaRPr kumimoji="1" lang="en-US" altLang="zh-CN" sz="1600" b="1" spc="3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559" y="4551702"/>
            <a:ext cx="262878" cy="262878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9" y="4551623"/>
            <a:ext cx="262878" cy="26287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9550" y="147320"/>
            <a:ext cx="2276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会员营销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会员画像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矩形 19"/>
          <p:cNvSpPr/>
          <p:nvPr/>
        </p:nvSpPr>
        <p:spPr>
          <a:xfrm>
            <a:off x="1208546" y="599168"/>
            <a:ext cx="8263183" cy="73723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200000"/>
              </a:lnSpc>
              <a:defRPr/>
            </a:pPr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无需下载安装，随时随地管理，方便快捷使用</a:t>
            </a:r>
            <a:r>
              <a:rPr lang="zh-CN" altLang="en-US" sz="1050" b="1" dirty="0">
                <a:solidFill>
                  <a:srgbClr val="CD3333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endParaRPr lang="zh-CN" altLang="en-US" sz="1050" b="1" dirty="0">
              <a:solidFill>
                <a:srgbClr val="CD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  <a:defRPr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云掌客的使用需要商户有企业主体的微信服务号，将云掌客关联商户自己的服务号，商家可自行修改服务号菜单。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六边形 12"/>
          <p:cNvSpPr/>
          <p:nvPr/>
        </p:nvSpPr>
        <p:spPr>
          <a:xfrm>
            <a:off x="580129" y="800633"/>
            <a:ext cx="592223" cy="510536"/>
          </a:xfrm>
          <a:prstGeom prst="hex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56" y="868998"/>
            <a:ext cx="340578" cy="340578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49384" y="1567027"/>
            <a:ext cx="8844915" cy="3027444"/>
            <a:chOff x="600" y="2924"/>
            <a:chExt cx="18572" cy="6424"/>
          </a:xfrm>
          <a:effectLst>
            <a:outerShdw blurRad="368300" dist="50800" dir="5400000" algn="ctr" rotWithShape="0">
              <a:srgbClr val="000000">
                <a:alpha val="43000"/>
              </a:srgbClr>
            </a:outerShdw>
          </a:effectLst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59" y="2931"/>
              <a:ext cx="3312" cy="639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89" y="2924"/>
              <a:ext cx="3317" cy="638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3" y="2929"/>
              <a:ext cx="3227" cy="637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" y="2928"/>
              <a:ext cx="3293" cy="641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49" y="2929"/>
              <a:ext cx="3323" cy="6419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209550" y="147320"/>
            <a:ext cx="2276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会员营销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店长工具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445" y="2537067"/>
            <a:ext cx="2422427" cy="1164713"/>
          </a:xfrm>
          <a:prstGeom prst="rect">
            <a:avLst/>
          </a:prstGeom>
          <a:effectLst>
            <a:outerShdw blurRad="393700" dist="50800" dir="5400000" algn="ctr" rotWithShape="0">
              <a:srgbClr val="000000">
                <a:alpha val="43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6542400" y="4623118"/>
            <a:ext cx="107188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lnSpc>
                <a:spcPct val="15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在线充值会员卡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82589" y="4623277"/>
            <a:ext cx="94488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lnSpc>
                <a:spcPct val="15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会员中心信息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46930" y="4623424"/>
            <a:ext cx="81788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lnSpc>
                <a:spcPct val="15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微信服务号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141" y="1026954"/>
            <a:ext cx="1767840" cy="3477101"/>
          </a:xfrm>
          <a:prstGeom prst="rect">
            <a:avLst/>
          </a:prstGeom>
          <a:effectLst>
            <a:outerShdw blurRad="393700" dist="508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680" y="1073944"/>
            <a:ext cx="1751171" cy="3382328"/>
          </a:xfrm>
          <a:prstGeom prst="rect">
            <a:avLst/>
          </a:prstGeom>
          <a:effectLst>
            <a:outerShdw blurRad="393700" dist="50800" dir="5400000" algn="ctr" rotWithShape="0">
              <a:srgbClr val="000000">
                <a:alpha val="43000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209550" y="147320"/>
            <a:ext cx="2276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会员营销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会员入口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4230" y="671830"/>
            <a:ext cx="74955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会员可以从商户的微信服务号中进入会员中心查看会员卡余额、会员积分、优惠券和交易记录等信息，并可进行会员卡的在线充值。</a:t>
            </a:r>
            <a:endParaRPr lang="zh-CN" altLang="en-US" sz="10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矩形 19"/>
          <p:cNvSpPr/>
          <p:nvPr/>
        </p:nvSpPr>
        <p:spPr>
          <a:xfrm>
            <a:off x="2051685" y="515620"/>
            <a:ext cx="5073015" cy="3333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  <a:defRPr/>
            </a:pPr>
            <a:r>
              <a:rPr lang="zh-CN" altLang="en-US" sz="105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商户可根据实际需要对会员中心进行装修，进行个性化定制，如下图均为合作案例。</a:t>
            </a:r>
            <a:endParaRPr lang="zh-CN" altLang="en-US" sz="105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63926" y="4622286"/>
            <a:ext cx="107188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lnSpc>
                <a:spcPct val="15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个性化定制案例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28333" y="1166813"/>
            <a:ext cx="7741444" cy="3194685"/>
            <a:chOff x="1130" y="2050"/>
            <a:chExt cx="16255" cy="6708"/>
          </a:xfrm>
          <a:effectLst>
            <a:outerShdw blurRad="393700" dist="50800" dir="5400000" algn="ctr" rotWithShape="0">
              <a:srgbClr val="000000">
                <a:alpha val="43000"/>
              </a:srgbClr>
            </a:outerShdw>
          </a:effectLst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30" y="2051"/>
              <a:ext cx="3241" cy="6707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9" y="2050"/>
              <a:ext cx="3316" cy="664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2" y="2051"/>
              <a:ext cx="3503" cy="670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" y="2051"/>
              <a:ext cx="3485" cy="6705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209550" y="147320"/>
            <a:ext cx="2276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会员营销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主页编辑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场景说明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256214" y="1107281"/>
            <a:ext cx="972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PART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数据罗盘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256214" y="1107281"/>
            <a:ext cx="9725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PART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0445" y="610235"/>
            <a:ext cx="4029075" cy="2287270"/>
          </a:xfrm>
          <a:prstGeom prst="rect">
            <a:avLst/>
          </a:prstGeom>
          <a:effectLst>
            <a:outerShdw blurRad="393700" dist="50800" dir="5400000" algn="ctr" rotWithShape="0">
              <a:srgbClr val="000000">
                <a:alpha val="43000"/>
              </a:srgb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1684020" y="4283710"/>
            <a:ext cx="5775960" cy="491490"/>
          </a:xfrm>
          <a:prstGeom prst="rect">
            <a:avLst/>
          </a:prstGeom>
        </p:spPr>
        <p:txBody>
          <a:bodyPr wrap="square">
            <a:spAutoFit/>
          </a:bodyPr>
          <a:p>
            <a:pPr indent="-2857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海量报表模板：共计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31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张报表输出，含门店汇总、门店明细、会员明细、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BOM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单、营销报表等</a:t>
            </a:r>
            <a:endParaRPr lang="en-US" altLang="zh-CN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-2857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丰富的报表层次：彻底打通开源和节流两端，让报表具备战略高度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3689" y="3096061"/>
            <a:ext cx="690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销售报表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00377" y="3947900"/>
            <a:ext cx="743585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BOM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报表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81040" y="3096374"/>
            <a:ext cx="690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会员报表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8" y="610076"/>
            <a:ext cx="4298633" cy="2170271"/>
          </a:xfrm>
          <a:prstGeom prst="rect">
            <a:avLst/>
          </a:prstGeom>
          <a:effectLst>
            <a:outerShdw blurRad="393700" dist="508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829" y="1543050"/>
            <a:ext cx="3702368" cy="2314099"/>
          </a:xfrm>
          <a:prstGeom prst="rect">
            <a:avLst/>
          </a:prstGeom>
          <a:effectLst>
            <a:outerShdw blurRad="393700" dist="50800" dir="5400000" algn="ctr" rotWithShape="0">
              <a:srgbClr val="000000">
                <a:alpha val="43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209550" y="147320"/>
            <a:ext cx="1544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统计报表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0" name="直接连接符 19"/>
          <p:cNvCxnSpPr/>
          <p:nvPr/>
        </p:nvCxnSpPr>
        <p:spPr>
          <a:xfrm>
            <a:off x="1427228" y="1068458"/>
            <a:ext cx="1869068" cy="21638"/>
          </a:xfrm>
          <a:prstGeom prst="line">
            <a:avLst/>
          </a:prstGeom>
          <a:ln w="12700"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641215" y="592455"/>
            <a:ext cx="3988435" cy="1014730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供货商管理</a:t>
            </a:r>
            <a:endParaRPr lang="en-US" altLang="zh-CN" sz="10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原材料采购、进货、库存盘点、配置</a:t>
            </a:r>
            <a:endParaRPr lang="en-US" altLang="zh-CN" sz="10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收银端生产制作、进货确认</a:t>
            </a:r>
            <a:endParaRPr lang="en-US" altLang="zh-CN" sz="10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打通金蝶、用友两个主流财务软件，解决财务对账的痛点。</a:t>
            </a:r>
            <a:endParaRPr lang="zh-CN" altLang="en-US" sz="10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4800" y="1450975"/>
            <a:ext cx="3731895" cy="25273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spcAft>
                <a:spcPct val="40000"/>
              </a:spcAft>
              <a:buClr>
                <a:srgbClr val="292929"/>
              </a:buClr>
            </a:pPr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打通：供货商 </a:t>
            </a:r>
            <a:r>
              <a:rPr lang="en-US" altLang="zh-CN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- </a:t>
            </a:r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门店进货 </a:t>
            </a:r>
            <a:r>
              <a:rPr lang="en-US" altLang="zh-CN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- </a:t>
            </a:r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生产制作 </a:t>
            </a:r>
            <a:r>
              <a:rPr lang="en-US" altLang="zh-CN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- </a:t>
            </a:r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库存实时变动</a:t>
            </a:r>
            <a:endParaRPr lang="zh-CN" altLang="en-US" sz="105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99372" y="4659798"/>
            <a:ext cx="94488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lnSpc>
                <a:spcPct val="15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商户管理平台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六边形 9"/>
          <p:cNvSpPr/>
          <p:nvPr/>
        </p:nvSpPr>
        <p:spPr>
          <a:xfrm>
            <a:off x="835006" y="813191"/>
            <a:ext cx="592223" cy="510536"/>
          </a:xfrm>
          <a:prstGeom prst="hexagon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33" y="881556"/>
            <a:ext cx="340578" cy="340578"/>
          </a:xfrm>
          <a:prstGeom prst="rect">
            <a:avLst/>
          </a:prstGeom>
        </p:spPr>
      </p:pic>
      <p:sp>
        <p:nvSpPr>
          <p:cNvPr id="12" name="六边形 11"/>
          <p:cNvSpPr/>
          <p:nvPr/>
        </p:nvSpPr>
        <p:spPr>
          <a:xfrm>
            <a:off x="1638722" y="815369"/>
            <a:ext cx="592223" cy="510536"/>
          </a:xfrm>
          <a:prstGeom prst="hexagon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50" y="883734"/>
            <a:ext cx="340578" cy="340578"/>
          </a:xfrm>
          <a:prstGeom prst="rect">
            <a:avLst/>
          </a:prstGeom>
        </p:spPr>
      </p:pic>
      <p:sp>
        <p:nvSpPr>
          <p:cNvPr id="14" name="六边形 13"/>
          <p:cNvSpPr/>
          <p:nvPr/>
        </p:nvSpPr>
        <p:spPr>
          <a:xfrm>
            <a:off x="2467509" y="827783"/>
            <a:ext cx="592223" cy="510536"/>
          </a:xfrm>
          <a:prstGeom prst="hexagon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036" y="896148"/>
            <a:ext cx="340578" cy="340578"/>
          </a:xfrm>
          <a:prstGeom prst="rect">
            <a:avLst/>
          </a:prstGeom>
        </p:spPr>
      </p:pic>
      <p:sp>
        <p:nvSpPr>
          <p:cNvPr id="18" name="六边形 17"/>
          <p:cNvSpPr/>
          <p:nvPr/>
        </p:nvSpPr>
        <p:spPr>
          <a:xfrm>
            <a:off x="3296296" y="834829"/>
            <a:ext cx="592223" cy="510536"/>
          </a:xfrm>
          <a:prstGeom prst="hexagon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118" y="898169"/>
            <a:ext cx="340578" cy="340578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56699" y="1888808"/>
            <a:ext cx="8568214" cy="2609850"/>
            <a:chOff x="539" y="3966"/>
            <a:chExt cx="17991" cy="5480"/>
          </a:xfrm>
          <a:effectLst>
            <a:outerShdw blurRad="393700" dist="50800" dir="5400000" algn="ctr" rotWithShape="0">
              <a:srgbClr val="000000">
                <a:alpha val="43000"/>
              </a:srgbClr>
            </a:outerShdw>
          </a:effectLst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46" y="3966"/>
              <a:ext cx="8785" cy="548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" y="3966"/>
              <a:ext cx="8839" cy="54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209550" y="147320"/>
            <a:ext cx="2276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数据罗盘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BOM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管理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303551" y="1027922"/>
            <a:ext cx="1249680" cy="27559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200" kern="1300" dirty="0">
                <a:solidFill>
                  <a:schemeClr val="accent1"/>
                </a:solidFill>
                <a:ea typeface="思源黑体 Bold" pitchFamily="34" charset="-122"/>
              </a:rPr>
              <a:t>移动的数据看版</a:t>
            </a:r>
            <a:endParaRPr lang="zh-CN" altLang="en-US" sz="1200" kern="1300" dirty="0">
              <a:solidFill>
                <a:schemeClr val="accent1"/>
              </a:solidFill>
              <a:ea typeface="思源黑体 Bold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80529" y="1740262"/>
            <a:ext cx="1777134" cy="1665428"/>
            <a:chOff x="404734" y="1555229"/>
            <a:chExt cx="2369512" cy="2220570"/>
          </a:xfrm>
        </p:grpSpPr>
        <p:sp>
          <p:nvSpPr>
            <p:cNvPr id="9" name="文本框 8"/>
            <p:cNvSpPr txBox="1"/>
            <p:nvPr/>
          </p:nvSpPr>
          <p:spPr>
            <a:xfrm>
              <a:off x="1311206" y="1555229"/>
              <a:ext cx="1463040" cy="2114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270000"/>
                </a:lnSpc>
              </a:pP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敏感数据分析</a:t>
              </a:r>
              <a:endParaRPr lang="en-US" altLang="zh-CN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270000"/>
                </a:lnSpc>
              </a:pP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商业智能报表</a:t>
              </a:r>
              <a:endParaRPr lang="en-US" altLang="zh-CN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270000"/>
                </a:lnSpc>
              </a:pP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全数据管理</a:t>
              </a:r>
              <a:endParaRPr lang="zh-CN" altLang="en-US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六边形 7"/>
            <p:cNvSpPr/>
            <p:nvPr/>
          </p:nvSpPr>
          <p:spPr>
            <a:xfrm>
              <a:off x="404734" y="1739895"/>
              <a:ext cx="789630" cy="680714"/>
            </a:xfrm>
            <a:prstGeom prst="hexagon">
              <a:avLst/>
            </a:prstGeom>
            <a:solidFill>
              <a:srgbClr val="00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50" dirty="0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437" y="1831049"/>
              <a:ext cx="454104" cy="454104"/>
            </a:xfrm>
            <a:prstGeom prst="rect">
              <a:avLst/>
            </a:prstGeom>
          </p:spPr>
        </p:pic>
        <p:sp>
          <p:nvSpPr>
            <p:cNvPr id="13" name="六边形 12"/>
            <p:cNvSpPr/>
            <p:nvPr/>
          </p:nvSpPr>
          <p:spPr>
            <a:xfrm>
              <a:off x="412379" y="2414371"/>
              <a:ext cx="789630" cy="680714"/>
            </a:xfrm>
            <a:prstGeom prst="hexagon">
              <a:avLst/>
            </a:prstGeom>
            <a:solidFill>
              <a:srgbClr val="00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50" dirty="0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82" y="2544437"/>
              <a:ext cx="454104" cy="454104"/>
            </a:xfrm>
            <a:prstGeom prst="rect">
              <a:avLst/>
            </a:prstGeom>
          </p:spPr>
        </p:pic>
        <p:sp>
          <p:nvSpPr>
            <p:cNvPr id="16" name="六边形 15"/>
            <p:cNvSpPr/>
            <p:nvPr/>
          </p:nvSpPr>
          <p:spPr>
            <a:xfrm>
              <a:off x="412379" y="3095085"/>
              <a:ext cx="789630" cy="680714"/>
            </a:xfrm>
            <a:prstGeom prst="hexagon">
              <a:avLst/>
            </a:prstGeom>
            <a:solidFill>
              <a:srgbClr val="00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50" dirty="0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82" y="3225151"/>
              <a:ext cx="454104" cy="454104"/>
            </a:xfrm>
            <a:prstGeom prst="rect">
              <a:avLst/>
            </a:prstGeom>
          </p:spPr>
        </p:pic>
      </p:grpSp>
      <p:pic>
        <p:nvPicPr>
          <p:cNvPr id="19" name="图片 18" descr="WechatIMG1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788" y="702310"/>
            <a:ext cx="1980248" cy="4177189"/>
          </a:xfrm>
          <a:prstGeom prst="rect">
            <a:avLst/>
          </a:prstGeom>
          <a:effectLst>
            <a:outerShdw blurRad="393700" dist="508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22" name="图片 21" descr="WechatIMG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144" y="704215"/>
            <a:ext cx="2012633" cy="4175284"/>
          </a:xfrm>
          <a:prstGeom prst="rect">
            <a:avLst/>
          </a:prstGeom>
          <a:effectLst>
            <a:outerShdw blurRad="393700" dist="508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28" name="图片 27" descr="WechatIMG1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743" y="709454"/>
            <a:ext cx="2015490" cy="4170045"/>
          </a:xfrm>
          <a:prstGeom prst="rect">
            <a:avLst/>
          </a:prstGeom>
          <a:effectLst>
            <a:outerShdw blurRad="393700" dist="50800" dir="5400000" algn="ctr" rotWithShape="0">
              <a:srgbClr val="000000">
                <a:alpha val="43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209550" y="147320"/>
            <a:ext cx="28244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手掌上的数据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大掌柜助手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结算服务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256214" y="1107281"/>
            <a:ext cx="9725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PART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05</a:t>
            </a:r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Box 22"/>
          <p:cNvSpPr txBox="1"/>
          <p:nvPr/>
        </p:nvSpPr>
        <p:spPr>
          <a:xfrm>
            <a:off x="1772920" y="1131570"/>
            <a:ext cx="6830060" cy="2880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spcAft>
                <a:spcPct val="40000"/>
              </a:spcAft>
              <a:buClr>
                <a:srgbClr val="292929"/>
              </a:buClr>
            </a:pPr>
            <a:endParaRPr lang="en-US" altLang="zh-CN" sz="1050" noProof="1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spcAft>
                <a:spcPct val="40000"/>
              </a:spcAft>
              <a:buClr>
                <a:srgbClr val="292929"/>
              </a:buClr>
            </a:pPr>
            <a:r>
              <a:rPr lang="zh-CN" altLang="en-US" sz="1050" b="1" noProof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日日结</a:t>
            </a:r>
            <a:endParaRPr lang="en-US" altLang="zh-CN" sz="1050" b="1" noProof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spcAft>
                <a:spcPct val="40000"/>
              </a:spcAft>
              <a:buClr>
                <a:srgbClr val="292929"/>
              </a:buClr>
            </a:pPr>
            <a:r>
              <a:rPr lang="zh-CN" altLang="en-US" sz="1050" noProof="1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自然日清算，逐日对账</a:t>
            </a:r>
            <a:endParaRPr lang="en-US" altLang="zh-CN" sz="1050" noProof="1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逐日对账，账目清晰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银行卡有入账短信，交易既是成功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spcAft>
                <a:spcPct val="40000"/>
              </a:spcAft>
              <a:buClr>
                <a:srgbClr val="292929"/>
              </a:buClr>
            </a:pPr>
            <a:endParaRPr lang="zh-CN" altLang="en-US" sz="1050" noProof="1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spcAft>
                <a:spcPct val="40000"/>
              </a:spcAft>
              <a:buClr>
                <a:srgbClr val="292929"/>
              </a:buClr>
            </a:pPr>
            <a:r>
              <a:rPr lang="zh-CN" altLang="en-US" sz="1050" b="1" noProof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定时到</a:t>
            </a:r>
            <a:endParaRPr lang="en-US" altLang="zh-CN" sz="1050" noProof="1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spcAft>
                <a:spcPct val="40000"/>
              </a:spcAft>
              <a:buClr>
                <a:srgbClr val="292929"/>
              </a:buClr>
            </a:pPr>
            <a:r>
              <a:rPr lang="zh-CN" altLang="en-US" sz="1050" noProof="1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指定时间结算，让资金跟着经营时间走</a:t>
            </a:r>
            <a:endParaRPr lang="en-US" altLang="zh-CN" sz="1050" noProof="1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可自由设定到账时间（</a:t>
            </a: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24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小时制），例如：设置</a:t>
            </a: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点到账，则昨日</a:t>
            </a: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点至今日</a:t>
            </a: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点的所有交易在</a:t>
            </a: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</a:t>
            </a: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分到账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一笔到账，到账的资金为当日的资金以及上一日的资金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spcAft>
                <a:spcPct val="40000"/>
              </a:spcAft>
              <a:buClr>
                <a:srgbClr val="292929"/>
              </a:buClr>
            </a:pPr>
            <a:endParaRPr lang="en-US" altLang="zh-CN" sz="1050" noProof="1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99681" y="1412754"/>
            <a:ext cx="592223" cy="510536"/>
            <a:chOff x="448141" y="3000038"/>
            <a:chExt cx="789630" cy="680714"/>
          </a:xfrm>
        </p:grpSpPr>
        <p:sp>
          <p:nvSpPr>
            <p:cNvPr id="13" name="六边形 12"/>
            <p:cNvSpPr/>
            <p:nvPr/>
          </p:nvSpPr>
          <p:spPr>
            <a:xfrm>
              <a:off x="448141" y="3000038"/>
              <a:ext cx="789630" cy="680714"/>
            </a:xfrm>
            <a:prstGeom prst="hexagon">
              <a:avLst/>
            </a:prstGeom>
            <a:solidFill>
              <a:srgbClr val="00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50" dirty="0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844" y="3091192"/>
              <a:ext cx="454104" cy="45410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1001681" y="2724784"/>
            <a:ext cx="592223" cy="510536"/>
            <a:chOff x="448141" y="4718414"/>
            <a:chExt cx="789630" cy="680714"/>
          </a:xfrm>
        </p:grpSpPr>
        <p:sp>
          <p:nvSpPr>
            <p:cNvPr id="15" name="六边形 14"/>
            <p:cNvSpPr/>
            <p:nvPr/>
          </p:nvSpPr>
          <p:spPr>
            <a:xfrm>
              <a:off x="448141" y="4718414"/>
              <a:ext cx="789630" cy="680714"/>
            </a:xfrm>
            <a:prstGeom prst="hexagon">
              <a:avLst/>
            </a:prstGeom>
            <a:solidFill>
              <a:srgbClr val="00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50" dirty="0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844" y="4809568"/>
              <a:ext cx="454104" cy="454104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209550" y="147320"/>
            <a:ext cx="28244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结算服务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标准结算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20800" y="4017645"/>
            <a:ext cx="65024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10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可自由设定到账时间（</a:t>
            </a:r>
            <a:r>
              <a:rPr lang="en-US" altLang="zh-CN" sz="10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24</a:t>
            </a:r>
            <a:r>
              <a:rPr lang="zh-CN" altLang="en-US" sz="10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小时制），例如：设置</a:t>
            </a:r>
            <a:r>
              <a:rPr lang="en-US" altLang="zh-CN" sz="10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sz="10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点到账，则昨日</a:t>
            </a:r>
            <a:r>
              <a:rPr lang="en-US" altLang="zh-CN" sz="10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sz="10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点至今日</a:t>
            </a:r>
            <a:r>
              <a:rPr lang="en-US" altLang="zh-CN" sz="10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sz="10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点的所有交易资金可一笔到账</a:t>
            </a:r>
            <a:endParaRPr lang="en-US" altLang="zh-CN" sz="10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kumimoji="1" lang="zh-CN" altLang="en-US" sz="10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跨日经营的业态资金可跟着店面经营时间保持一致，尤其是火锅业态</a:t>
            </a:r>
            <a:endParaRPr kumimoji="1" lang="zh-CN" altLang="en-US" sz="1000" dirty="0"/>
          </a:p>
        </p:txBody>
      </p:sp>
      <p:grpSp>
        <p:nvGrpSpPr>
          <p:cNvPr id="4" name="组合 3"/>
          <p:cNvGrpSpPr/>
          <p:nvPr/>
        </p:nvGrpSpPr>
        <p:grpSpPr>
          <a:xfrm>
            <a:off x="1228245" y="859355"/>
            <a:ext cx="6910568" cy="3007062"/>
            <a:chOff x="395174" y="1020817"/>
            <a:chExt cx="9214091" cy="4009416"/>
          </a:xfrm>
        </p:grpSpPr>
        <p:sp>
          <p:nvSpPr>
            <p:cNvPr id="9" name="六边形 8"/>
            <p:cNvSpPr/>
            <p:nvPr/>
          </p:nvSpPr>
          <p:spPr>
            <a:xfrm>
              <a:off x="567841" y="1626212"/>
              <a:ext cx="297941" cy="256845"/>
            </a:xfrm>
            <a:prstGeom prst="hexag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50" dirty="0"/>
            </a:p>
          </p:txBody>
        </p:sp>
        <p:sp>
          <p:nvSpPr>
            <p:cNvPr id="10" name="同心圆 9"/>
            <p:cNvSpPr/>
            <p:nvPr/>
          </p:nvSpPr>
          <p:spPr>
            <a:xfrm>
              <a:off x="4616356" y="1502606"/>
              <a:ext cx="504056" cy="504056"/>
            </a:xfrm>
            <a:prstGeom prst="donut">
              <a:avLst/>
            </a:prstGeom>
            <a:solidFill>
              <a:srgbClr val="4A5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50">
                <a:solidFill>
                  <a:schemeClr val="tx1"/>
                </a:solidFill>
              </a:endParaRPr>
            </a:p>
          </p:txBody>
        </p:sp>
        <p:cxnSp>
          <p:nvCxnSpPr>
            <p:cNvPr id="11" name="直接连接符 9"/>
            <p:cNvCxnSpPr/>
            <p:nvPr/>
          </p:nvCxnSpPr>
          <p:spPr>
            <a:xfrm>
              <a:off x="719212" y="1754635"/>
              <a:ext cx="3821223" cy="0"/>
            </a:xfrm>
            <a:prstGeom prst="line">
              <a:avLst/>
            </a:prstGeom>
            <a:ln w="127000"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21"/>
            <p:cNvCxnSpPr/>
            <p:nvPr/>
          </p:nvCxnSpPr>
          <p:spPr>
            <a:xfrm>
              <a:off x="5199037" y="1754634"/>
              <a:ext cx="3873103" cy="0"/>
            </a:xfrm>
            <a:prstGeom prst="line">
              <a:avLst/>
            </a:prstGeom>
            <a:ln w="127000"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流程图: 离页连接符 31"/>
            <p:cNvSpPr/>
            <p:nvPr/>
          </p:nvSpPr>
          <p:spPr>
            <a:xfrm>
              <a:off x="4546747" y="1020817"/>
              <a:ext cx="643273" cy="446782"/>
            </a:xfrm>
            <a:prstGeom prst="flowChartOffpageConnector">
              <a:avLst/>
            </a:prstGeom>
            <a:solidFill>
              <a:srgbClr val="186A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050" dirty="0"/>
                <a:t>24:00</a:t>
              </a:r>
              <a:endParaRPr lang="zh-CN" altLang="en-US" sz="1050" dirty="0"/>
            </a:p>
          </p:txBody>
        </p:sp>
        <p:sp>
          <p:nvSpPr>
            <p:cNvPr id="15" name="六边形 14"/>
            <p:cNvSpPr/>
            <p:nvPr/>
          </p:nvSpPr>
          <p:spPr>
            <a:xfrm>
              <a:off x="9138659" y="1626212"/>
              <a:ext cx="297941" cy="256845"/>
            </a:xfrm>
            <a:prstGeom prst="hexag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50" dirty="0"/>
            </a:p>
          </p:txBody>
        </p:sp>
        <p:sp>
          <p:nvSpPr>
            <p:cNvPr id="16" name="流程图: 离页连接符 33"/>
            <p:cNvSpPr/>
            <p:nvPr/>
          </p:nvSpPr>
          <p:spPr>
            <a:xfrm>
              <a:off x="8965992" y="1115220"/>
              <a:ext cx="643273" cy="446782"/>
            </a:xfrm>
            <a:prstGeom prst="flowChartOffpageConnector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050" dirty="0"/>
                <a:t>8:00</a:t>
              </a:r>
              <a:endParaRPr lang="zh-CN" altLang="en-US" sz="1050" dirty="0"/>
            </a:p>
          </p:txBody>
        </p:sp>
        <p:sp>
          <p:nvSpPr>
            <p:cNvPr id="18" name="同心圆 17"/>
            <p:cNvSpPr/>
            <p:nvPr/>
          </p:nvSpPr>
          <p:spPr>
            <a:xfrm>
              <a:off x="4628001" y="3860904"/>
              <a:ext cx="504056" cy="504056"/>
            </a:xfrm>
            <a:prstGeom prst="donut">
              <a:avLst/>
            </a:prstGeom>
            <a:solidFill>
              <a:srgbClr val="4A5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50">
                <a:solidFill>
                  <a:schemeClr val="tx1"/>
                </a:solidFill>
              </a:endParaRPr>
            </a:p>
          </p:txBody>
        </p:sp>
        <p:cxnSp>
          <p:nvCxnSpPr>
            <p:cNvPr id="20" name="直接连接符 37"/>
            <p:cNvCxnSpPr/>
            <p:nvPr/>
          </p:nvCxnSpPr>
          <p:spPr>
            <a:xfrm>
              <a:off x="5179696" y="4118950"/>
              <a:ext cx="1741571" cy="0"/>
            </a:xfrm>
            <a:prstGeom prst="line">
              <a:avLst/>
            </a:prstGeom>
            <a:ln w="127000"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流程图: 离页连接符 39"/>
            <p:cNvSpPr/>
            <p:nvPr/>
          </p:nvSpPr>
          <p:spPr>
            <a:xfrm>
              <a:off x="4558392" y="3379115"/>
              <a:ext cx="643273" cy="446782"/>
            </a:xfrm>
            <a:prstGeom prst="flowChartOffpageConnector">
              <a:avLst/>
            </a:prstGeom>
            <a:solidFill>
              <a:srgbClr val="186A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050" dirty="0"/>
                <a:t>24:00</a:t>
              </a:r>
              <a:endParaRPr lang="zh-CN" altLang="en-US" sz="1050" dirty="0"/>
            </a:p>
          </p:txBody>
        </p:sp>
        <p:sp>
          <p:nvSpPr>
            <p:cNvPr id="25" name="同心圆 24"/>
            <p:cNvSpPr/>
            <p:nvPr/>
          </p:nvSpPr>
          <p:spPr>
            <a:xfrm>
              <a:off x="2395752" y="3866922"/>
              <a:ext cx="504056" cy="504056"/>
            </a:xfrm>
            <a:prstGeom prst="donut">
              <a:avLst/>
            </a:prstGeom>
            <a:solidFill>
              <a:srgbClr val="4A5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50">
                <a:solidFill>
                  <a:schemeClr val="tx1"/>
                </a:solidFill>
              </a:endParaRPr>
            </a:p>
          </p:txBody>
        </p:sp>
        <p:cxnSp>
          <p:nvCxnSpPr>
            <p:cNvPr id="26" name="直接连接符 43"/>
            <p:cNvCxnSpPr/>
            <p:nvPr/>
          </p:nvCxnSpPr>
          <p:spPr>
            <a:xfrm>
              <a:off x="2969417" y="4118950"/>
              <a:ext cx="1567006" cy="0"/>
            </a:xfrm>
            <a:prstGeom prst="line">
              <a:avLst/>
            </a:prstGeom>
            <a:ln w="127000"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同心圆 27"/>
            <p:cNvSpPr/>
            <p:nvPr/>
          </p:nvSpPr>
          <p:spPr>
            <a:xfrm>
              <a:off x="6980592" y="3865260"/>
              <a:ext cx="504056" cy="504056"/>
            </a:xfrm>
            <a:prstGeom prst="donut">
              <a:avLst/>
            </a:prstGeom>
            <a:solidFill>
              <a:srgbClr val="4A5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9" name="流程图: 离页连接符 50"/>
            <p:cNvSpPr/>
            <p:nvPr/>
          </p:nvSpPr>
          <p:spPr>
            <a:xfrm>
              <a:off x="6910983" y="3383471"/>
              <a:ext cx="643273" cy="446782"/>
            </a:xfrm>
            <a:prstGeom prst="flowChartOffpageConnector">
              <a:avLst/>
            </a:prstGeom>
            <a:solidFill>
              <a:srgbClr val="186A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050" dirty="0"/>
                <a:t>8:00</a:t>
              </a:r>
              <a:endParaRPr lang="zh-CN" altLang="en-US" sz="1050" dirty="0"/>
            </a:p>
          </p:txBody>
        </p:sp>
        <p:sp>
          <p:nvSpPr>
            <p:cNvPr id="31" name="矩形 30"/>
            <p:cNvSpPr/>
            <p:nvPr/>
          </p:nvSpPr>
          <p:spPr>
            <a:xfrm>
              <a:off x="5296256" y="2621972"/>
              <a:ext cx="1666240" cy="336973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sz="1050" dirty="0">
                  <a:solidFill>
                    <a:srgbClr val="FF0000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开通定时结算</a:t>
              </a:r>
              <a:r>
                <a:rPr lang="en-US" altLang="zh-CN" sz="1050" dirty="0">
                  <a:solidFill>
                    <a:srgbClr val="FF0000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8:00</a:t>
              </a:r>
              <a:endParaRPr lang="zh-CN" altLang="en-US" sz="1050" dirty="0">
                <a:solidFill>
                  <a:srgbClr val="FF0000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32" name="下箭头 31"/>
            <p:cNvSpPr/>
            <p:nvPr/>
          </p:nvSpPr>
          <p:spPr>
            <a:xfrm>
              <a:off x="4610044" y="2670749"/>
              <a:ext cx="465653" cy="406980"/>
            </a:xfrm>
            <a:prstGeom prst="downArrow">
              <a:avLst/>
            </a:prstGeom>
            <a:solidFill>
              <a:srgbClr val="E62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50"/>
            </a:p>
          </p:txBody>
        </p:sp>
        <p:sp>
          <p:nvSpPr>
            <p:cNvPr id="33" name="矩形 32"/>
            <p:cNvSpPr/>
            <p:nvPr/>
          </p:nvSpPr>
          <p:spPr>
            <a:xfrm>
              <a:off x="1897892" y="2037370"/>
              <a:ext cx="1844040" cy="336973"/>
            </a:xfrm>
            <a:prstGeom prst="rect">
              <a:avLst/>
            </a:prstGeom>
            <a:solidFill>
              <a:srgbClr val="A6A6A6"/>
            </a:solidFill>
          </p:spPr>
          <p:txBody>
            <a:bodyPr wrap="none">
              <a:spAutoFit/>
            </a:bodyPr>
            <a:p>
              <a:r>
                <a:rPr lang="zh-CN" altLang="en-US" sz="1050" dirty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下一个结算周期入账</a:t>
              </a:r>
              <a:endParaRPr lang="zh-CN" altLang="en-US" sz="1050" dirty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920470" y="4693260"/>
              <a:ext cx="1844040" cy="336973"/>
            </a:xfrm>
            <a:prstGeom prst="rect">
              <a:avLst/>
            </a:prstGeom>
            <a:solidFill>
              <a:srgbClr val="186AB3"/>
            </a:solidFill>
          </p:spPr>
          <p:txBody>
            <a:bodyPr wrap="none">
              <a:spAutoFit/>
            </a:bodyPr>
            <a:p>
              <a:r>
                <a:rPr lang="zh-CN" altLang="en-US" sz="1050" dirty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同一个结算周期入账</a:t>
              </a:r>
              <a:endParaRPr lang="zh-CN" altLang="en-US" sz="1050" dirty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35" name="流程图: 离页连接符 50"/>
            <p:cNvSpPr/>
            <p:nvPr/>
          </p:nvSpPr>
          <p:spPr>
            <a:xfrm>
              <a:off x="2328889" y="3387969"/>
              <a:ext cx="643273" cy="446782"/>
            </a:xfrm>
            <a:prstGeom prst="flowChartOffpageConnector">
              <a:avLst/>
            </a:prstGeom>
            <a:solidFill>
              <a:srgbClr val="186A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050" dirty="0"/>
                <a:t>8:00</a:t>
              </a:r>
              <a:endParaRPr lang="zh-CN" altLang="en-US" sz="1050" dirty="0"/>
            </a:p>
          </p:txBody>
        </p:sp>
        <p:sp>
          <p:nvSpPr>
            <p:cNvPr id="36" name="流程图: 离页连接符 50"/>
            <p:cNvSpPr/>
            <p:nvPr/>
          </p:nvSpPr>
          <p:spPr>
            <a:xfrm>
              <a:off x="395174" y="1148674"/>
              <a:ext cx="643273" cy="446782"/>
            </a:xfrm>
            <a:prstGeom prst="flowChartOffpageConnector">
              <a:avLst/>
            </a:prstGeom>
            <a:solidFill>
              <a:srgbClr val="186A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050" dirty="0"/>
                <a:t>8:00</a:t>
              </a:r>
              <a:endParaRPr lang="zh-CN" altLang="en-US" sz="1050" dirty="0"/>
            </a:p>
          </p:txBody>
        </p:sp>
        <p:sp>
          <p:nvSpPr>
            <p:cNvPr id="37" name="矩形 36"/>
            <p:cNvSpPr/>
            <p:nvPr/>
          </p:nvSpPr>
          <p:spPr>
            <a:xfrm>
              <a:off x="6660664" y="2082998"/>
              <a:ext cx="1755140" cy="336973"/>
            </a:xfrm>
            <a:prstGeom prst="rect">
              <a:avLst/>
            </a:prstGeom>
            <a:solidFill>
              <a:srgbClr val="A6A6A6"/>
            </a:solidFill>
          </p:spPr>
          <p:txBody>
            <a:bodyPr wrap="none">
              <a:spAutoFit/>
            </a:bodyPr>
            <a:p>
              <a:r>
                <a:rPr lang="zh-CN" altLang="en-US" sz="1050" dirty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下</a:t>
              </a:r>
              <a:r>
                <a:rPr lang="en-US" altLang="zh-CN" sz="1050" dirty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2</a:t>
              </a:r>
              <a:r>
                <a:rPr lang="zh-CN" altLang="en-US" sz="1050" dirty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个结算周期入账</a:t>
              </a:r>
              <a:endParaRPr lang="zh-CN" altLang="en-US" sz="1050" dirty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09550" y="147320"/>
            <a:ext cx="1883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结算服务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定时到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15850" y="622503"/>
            <a:ext cx="5536507" cy="2368760"/>
          </a:xfrm>
          <a:prstGeom prst="rect">
            <a:avLst/>
          </a:prstGeom>
          <a:effectLst>
            <a:outerShdw blurRad="393700" dist="508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654" y="1599531"/>
            <a:ext cx="2852505" cy="3419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68300" dist="50800" dir="5400000" algn="ctr" rotWithShape="0">
              <a:srgbClr val="000000">
                <a:alpha val="43000"/>
              </a:srgbClr>
            </a:outerShdw>
            <a:reflection blurRad="12700" stA="0" endPos="0" dist="5000" dir="5400000" sy="-100000" algn="bl" rotWithShape="0"/>
          </a:effectLst>
        </p:spPr>
      </p:pic>
      <p:sp>
        <p:nvSpPr>
          <p:cNvPr id="2" name="文本框 1"/>
          <p:cNvSpPr txBox="1"/>
          <p:nvPr/>
        </p:nvSpPr>
        <p:spPr>
          <a:xfrm>
            <a:off x="49507" y="2307176"/>
            <a:ext cx="4082799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让品牌费收取不再繁琐</a:t>
            </a:r>
            <a:endParaRPr lang="en-US" altLang="zh-CN" sz="105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支持绑定品牌使用人银行账户进行扣款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支持日、周、月定时扣款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支持按比例、固定金额收款</a:t>
            </a:r>
            <a:endParaRPr lang="zh-CN" altLang="en-US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43474" y="1772020"/>
            <a:ext cx="592223" cy="535157"/>
            <a:chOff x="389775" y="3171515"/>
            <a:chExt cx="789630" cy="713542"/>
          </a:xfrm>
        </p:grpSpPr>
        <p:sp>
          <p:nvSpPr>
            <p:cNvPr id="8" name="六边形 7"/>
            <p:cNvSpPr/>
            <p:nvPr/>
          </p:nvSpPr>
          <p:spPr>
            <a:xfrm>
              <a:off x="389775" y="3171515"/>
              <a:ext cx="789630" cy="680714"/>
            </a:xfrm>
            <a:prstGeom prst="hexagon">
              <a:avLst/>
            </a:prstGeom>
            <a:solidFill>
              <a:srgbClr val="00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50" dirty="0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02" y="3236546"/>
              <a:ext cx="648511" cy="648511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209550" y="147320"/>
            <a:ext cx="2259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结算服务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品牌费代收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服务说明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256214" y="1107281"/>
            <a:ext cx="9725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PART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06</a:t>
            </a:r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t="587" r="14542" b="-1918"/>
          <a:stretch>
            <a:fillRect/>
          </a:stretch>
        </p:blipFill>
        <p:spPr>
          <a:xfrm>
            <a:off x="795246" y="621264"/>
            <a:ext cx="4136687" cy="448217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536654" y="1644236"/>
            <a:ext cx="158750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30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30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个服务网点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30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800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家服务商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30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*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22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小时人工坐席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30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*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24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小时智能机器人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5929023" y="1668452"/>
            <a:ext cx="459821" cy="4598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zh-CN" altLang="en-US" sz="1735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867" y="1708296"/>
            <a:ext cx="380132" cy="38013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5929023" y="2308045"/>
            <a:ext cx="459821" cy="459821"/>
          </a:xfrm>
          <a:prstGeom prst="rect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zh-CN" altLang="en-US" sz="1735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867" y="2347889"/>
            <a:ext cx="380132" cy="38013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5929023" y="2956519"/>
            <a:ext cx="459821" cy="4598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zh-CN" altLang="en-US" sz="1735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867" y="2996362"/>
            <a:ext cx="380132" cy="38013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 bwMode="auto">
          <a:xfrm>
            <a:off x="5925093" y="3591985"/>
            <a:ext cx="459821" cy="459821"/>
          </a:xfrm>
          <a:prstGeom prst="rect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zh-CN" altLang="en-US" sz="1735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937" y="3631828"/>
            <a:ext cx="380132" cy="38013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9550" y="147320"/>
            <a:ext cx="2259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服务网点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44" y="3341846"/>
            <a:ext cx="1518761" cy="158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0" y="4928717"/>
            <a:ext cx="5411037" cy="214784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50"/>
          </a:p>
        </p:txBody>
      </p:sp>
      <p:sp>
        <p:nvSpPr>
          <p:cNvPr id="10" name="文本框 9"/>
          <p:cNvSpPr txBox="1"/>
          <p:nvPr/>
        </p:nvSpPr>
        <p:spPr>
          <a:xfrm>
            <a:off x="209862" y="147263"/>
            <a:ext cx="119697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餐饮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重餐</a:t>
            </a:r>
            <a:endParaRPr lang="zh-CN" altLang="en-US" sz="18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21"/>
          <p:cNvSpPr txBox="1"/>
          <p:nvPr/>
        </p:nvSpPr>
        <p:spPr>
          <a:xfrm>
            <a:off x="7055485" y="917575"/>
            <a:ext cx="1302385" cy="1534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适用场景：</a:t>
            </a:r>
            <a:endParaRPr lang="en-US" altLang="zh-CN" sz="1050" b="1" dirty="0">
              <a:solidFill>
                <a:srgbClr val="CD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火锅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正餐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+mj-lt"/>
              <a:buNone/>
            </a:pPr>
            <a:endParaRPr kumimoji="1" lang="en-US" altLang="zh-CN" sz="15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kumimoji="1" lang="zh-CN" altLang="en-US" sz="21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典型客户：</a:t>
            </a:r>
            <a:endParaRPr kumimoji="1" lang="zh-CN" altLang="en-US" sz="105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718" y="2644140"/>
            <a:ext cx="1862614" cy="9491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1" y="1090516"/>
            <a:ext cx="6152574" cy="345774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85018" y="830830"/>
            <a:ext cx="726141" cy="173124"/>
          </a:xfrm>
          <a:prstGeom prst="rect">
            <a:avLst/>
          </a:prstGeom>
          <a:solidFill>
            <a:srgbClr val="23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825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小程序外卖</a:t>
            </a:r>
            <a:endParaRPr lang="zh-CN" altLang="en-US" sz="825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cxnSp>
        <p:nvCxnSpPr>
          <p:cNvPr id="17" name="肘形连接符 16"/>
          <p:cNvCxnSpPr>
            <a:stCxn id="22" idx="0"/>
            <a:endCxn id="16" idx="3"/>
          </p:cNvCxnSpPr>
          <p:nvPr/>
        </p:nvCxnSpPr>
        <p:spPr>
          <a:xfrm rot="16200000" flipV="1">
            <a:off x="1017259" y="911292"/>
            <a:ext cx="298575" cy="310775"/>
          </a:xfrm>
          <a:prstGeom prst="bentConnector2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3499407" y="780098"/>
            <a:ext cx="726141" cy="173124"/>
          </a:xfrm>
          <a:prstGeom prst="rect">
            <a:avLst/>
          </a:prstGeom>
          <a:solidFill>
            <a:srgbClr val="23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825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进销存管理</a:t>
            </a:r>
            <a:endParaRPr lang="zh-CN" altLang="en-US" sz="825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778056" y="1788627"/>
            <a:ext cx="168844" cy="168844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50"/>
          </a:p>
        </p:txBody>
      </p:sp>
      <p:cxnSp>
        <p:nvCxnSpPr>
          <p:cNvPr id="21" name="直接连接符 20"/>
          <p:cNvCxnSpPr>
            <a:endCxn id="19" idx="0"/>
          </p:cNvCxnSpPr>
          <p:nvPr/>
        </p:nvCxnSpPr>
        <p:spPr>
          <a:xfrm>
            <a:off x="3862478" y="917392"/>
            <a:ext cx="1" cy="871235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1237511" y="1215967"/>
            <a:ext cx="168844" cy="168844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50"/>
          </a:p>
        </p:txBody>
      </p:sp>
      <p:sp>
        <p:nvSpPr>
          <p:cNvPr id="23" name="椭圆 22"/>
          <p:cNvSpPr/>
          <p:nvPr/>
        </p:nvSpPr>
        <p:spPr>
          <a:xfrm>
            <a:off x="3903260" y="1836300"/>
            <a:ext cx="168844" cy="168844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50"/>
          </a:p>
        </p:txBody>
      </p:sp>
      <p:sp>
        <p:nvSpPr>
          <p:cNvPr id="24" name="矩形 23"/>
          <p:cNvSpPr/>
          <p:nvPr/>
        </p:nvSpPr>
        <p:spPr>
          <a:xfrm>
            <a:off x="3965322" y="371886"/>
            <a:ext cx="726141" cy="321650"/>
          </a:xfrm>
          <a:prstGeom prst="rect">
            <a:avLst/>
          </a:prstGeom>
          <a:solidFill>
            <a:srgbClr val="23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825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储值发卡及门店分账</a:t>
            </a:r>
            <a:endParaRPr lang="zh-CN" altLang="en-US" sz="825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615318" y="191681"/>
            <a:ext cx="726141" cy="173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825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进销存管理</a:t>
            </a:r>
            <a:endParaRPr lang="zh-CN" altLang="en-US" sz="825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cxnSp>
        <p:nvCxnSpPr>
          <p:cNvPr id="26" name="直接连接符 25"/>
          <p:cNvCxnSpPr>
            <a:stCxn id="25" idx="2"/>
            <a:endCxn id="27" idx="0"/>
          </p:cNvCxnSpPr>
          <p:nvPr/>
        </p:nvCxnSpPr>
        <p:spPr>
          <a:xfrm>
            <a:off x="2978388" y="364805"/>
            <a:ext cx="24575" cy="1595287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2918541" y="1960091"/>
            <a:ext cx="168844" cy="168844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50"/>
          </a:p>
        </p:txBody>
      </p:sp>
      <p:cxnSp>
        <p:nvCxnSpPr>
          <p:cNvPr id="29" name="肘形连接符 28"/>
          <p:cNvCxnSpPr>
            <a:endCxn id="24" idx="2"/>
          </p:cNvCxnSpPr>
          <p:nvPr/>
        </p:nvCxnSpPr>
        <p:spPr>
          <a:xfrm rot="5400000" flipH="1" flipV="1">
            <a:off x="3593323" y="1103733"/>
            <a:ext cx="1145267" cy="324873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178782" y="4681610"/>
            <a:ext cx="837595" cy="402382"/>
          </a:xfrm>
          <a:prstGeom prst="rect">
            <a:avLst/>
          </a:prstGeom>
          <a:solidFill>
            <a:srgbClr val="23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825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扫脸取号</a:t>
            </a:r>
            <a:endParaRPr lang="en-US" altLang="zh-CN" sz="825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675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电子菜谱</a:t>
            </a:r>
            <a:endParaRPr lang="en-US" altLang="zh-CN" sz="675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675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预点转外卖</a:t>
            </a:r>
            <a:endParaRPr lang="zh-CN" altLang="en-US" sz="675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cxnSp>
        <p:nvCxnSpPr>
          <p:cNvPr id="33" name="肘形连接符 32"/>
          <p:cNvCxnSpPr>
            <a:stCxn id="34" idx="4"/>
            <a:endCxn id="30" idx="0"/>
          </p:cNvCxnSpPr>
          <p:nvPr/>
        </p:nvCxnSpPr>
        <p:spPr>
          <a:xfrm rot="5400000">
            <a:off x="3240453" y="4324482"/>
            <a:ext cx="714256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3513158" y="3798511"/>
            <a:ext cx="168844" cy="168844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50"/>
          </a:p>
        </p:txBody>
      </p:sp>
      <p:sp>
        <p:nvSpPr>
          <p:cNvPr id="35" name="矩形 34"/>
          <p:cNvSpPr/>
          <p:nvPr/>
        </p:nvSpPr>
        <p:spPr>
          <a:xfrm>
            <a:off x="60050" y="2340896"/>
            <a:ext cx="726141" cy="173124"/>
          </a:xfrm>
          <a:prstGeom prst="rect">
            <a:avLst/>
          </a:prstGeom>
          <a:solidFill>
            <a:srgbClr val="23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825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主收银</a:t>
            </a:r>
            <a:endParaRPr lang="zh-CN" altLang="en-US" sz="825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cxnSp>
        <p:nvCxnSpPr>
          <p:cNvPr id="37" name="肘形连接符 36"/>
          <p:cNvCxnSpPr>
            <a:stCxn id="38" idx="0"/>
            <a:endCxn id="35" idx="3"/>
          </p:cNvCxnSpPr>
          <p:nvPr/>
        </p:nvCxnSpPr>
        <p:spPr>
          <a:xfrm rot="16200000" flipV="1">
            <a:off x="1136959" y="2076691"/>
            <a:ext cx="364897" cy="1066431"/>
          </a:xfrm>
          <a:prstGeom prst="bentConnector2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椭圆 37"/>
          <p:cNvSpPr/>
          <p:nvPr/>
        </p:nvSpPr>
        <p:spPr>
          <a:xfrm>
            <a:off x="1768200" y="2792354"/>
            <a:ext cx="168844" cy="168844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50"/>
          </a:p>
        </p:txBody>
      </p:sp>
      <p:sp>
        <p:nvSpPr>
          <p:cNvPr id="41" name="矩形 40"/>
          <p:cNvSpPr/>
          <p:nvPr/>
        </p:nvSpPr>
        <p:spPr>
          <a:xfrm>
            <a:off x="1531210" y="693536"/>
            <a:ext cx="726141" cy="173124"/>
          </a:xfrm>
          <a:prstGeom prst="rect">
            <a:avLst/>
          </a:prstGeom>
          <a:solidFill>
            <a:srgbClr val="23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825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副收银</a:t>
            </a:r>
            <a:endParaRPr lang="zh-CN" altLang="en-US" sz="825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cxnSp>
        <p:nvCxnSpPr>
          <p:cNvPr id="42" name="肘形连接符 41"/>
          <p:cNvCxnSpPr>
            <a:stCxn id="47" idx="0"/>
            <a:endCxn id="41" idx="3"/>
          </p:cNvCxnSpPr>
          <p:nvPr/>
        </p:nvCxnSpPr>
        <p:spPr>
          <a:xfrm rot="16200000" flipV="1">
            <a:off x="1776333" y="1261116"/>
            <a:ext cx="1478516" cy="516479"/>
          </a:xfrm>
          <a:prstGeom prst="bentConnector2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椭圆 46"/>
          <p:cNvSpPr/>
          <p:nvPr/>
        </p:nvSpPr>
        <p:spPr>
          <a:xfrm>
            <a:off x="2689408" y="2258614"/>
            <a:ext cx="168844" cy="168844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50"/>
          </a:p>
        </p:txBody>
      </p:sp>
      <p:sp>
        <p:nvSpPr>
          <p:cNvPr id="48" name="矩形 47"/>
          <p:cNvSpPr/>
          <p:nvPr/>
        </p:nvSpPr>
        <p:spPr>
          <a:xfrm>
            <a:off x="511370" y="4283174"/>
            <a:ext cx="726141" cy="173124"/>
          </a:xfrm>
          <a:prstGeom prst="rect">
            <a:avLst/>
          </a:prstGeom>
          <a:solidFill>
            <a:srgbClr val="23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825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多档口出餐</a:t>
            </a:r>
            <a:endParaRPr lang="zh-CN" altLang="en-US" sz="825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cxnSp>
        <p:nvCxnSpPr>
          <p:cNvPr id="49" name="肘形连接符 48"/>
          <p:cNvCxnSpPr>
            <a:endCxn id="48" idx="3"/>
          </p:cNvCxnSpPr>
          <p:nvPr/>
        </p:nvCxnSpPr>
        <p:spPr>
          <a:xfrm rot="5400000">
            <a:off x="883613" y="3625517"/>
            <a:ext cx="1098119" cy="390322"/>
          </a:xfrm>
          <a:prstGeom prst="bentConnector2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椭圆 49"/>
          <p:cNvSpPr/>
          <p:nvPr/>
        </p:nvSpPr>
        <p:spPr>
          <a:xfrm>
            <a:off x="1531210" y="3102773"/>
            <a:ext cx="168844" cy="168844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50"/>
          </a:p>
        </p:txBody>
      </p:sp>
      <p:sp>
        <p:nvSpPr>
          <p:cNvPr id="51" name="矩形 50"/>
          <p:cNvSpPr/>
          <p:nvPr/>
        </p:nvSpPr>
        <p:spPr>
          <a:xfrm>
            <a:off x="1543577" y="4614702"/>
            <a:ext cx="726141" cy="173124"/>
          </a:xfrm>
          <a:prstGeom prst="rect">
            <a:avLst/>
          </a:prstGeom>
          <a:solidFill>
            <a:srgbClr val="23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825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扫码点餐</a:t>
            </a:r>
            <a:endParaRPr lang="zh-CN" altLang="en-US" sz="825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cxnSp>
        <p:nvCxnSpPr>
          <p:cNvPr id="55" name="肘形连接符 54"/>
          <p:cNvCxnSpPr>
            <a:stCxn id="56" idx="4"/>
            <a:endCxn id="51" idx="3"/>
          </p:cNvCxnSpPr>
          <p:nvPr/>
        </p:nvCxnSpPr>
        <p:spPr>
          <a:xfrm rot="5400000">
            <a:off x="2146417" y="4028400"/>
            <a:ext cx="796166" cy="549563"/>
          </a:xfrm>
          <a:prstGeom prst="bentConnector2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椭圆 55"/>
          <p:cNvSpPr/>
          <p:nvPr/>
        </p:nvSpPr>
        <p:spPr>
          <a:xfrm>
            <a:off x="2734859" y="3736255"/>
            <a:ext cx="168844" cy="168844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50"/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006" y="1001332"/>
            <a:ext cx="1036046" cy="1036046"/>
          </a:xfrm>
          <a:prstGeom prst="rect">
            <a:avLst/>
          </a:prstGeom>
        </p:spPr>
      </p:pic>
      <p:sp>
        <p:nvSpPr>
          <p:cNvPr id="58" name="矩形 57"/>
          <p:cNvSpPr/>
          <p:nvPr/>
        </p:nvSpPr>
        <p:spPr>
          <a:xfrm>
            <a:off x="5555642" y="250032"/>
            <a:ext cx="837595" cy="402382"/>
          </a:xfrm>
          <a:prstGeom prst="rect">
            <a:avLst/>
          </a:prstGeom>
          <a:solidFill>
            <a:srgbClr val="23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825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手机端</a:t>
            </a:r>
            <a:endParaRPr lang="en-US" altLang="zh-CN" sz="825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675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APP</a:t>
            </a:r>
            <a:endParaRPr lang="en-US" altLang="zh-CN" sz="675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675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微信公众号</a:t>
            </a:r>
            <a:endParaRPr lang="zh-CN" altLang="en-US" sz="675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cxnSp>
        <p:nvCxnSpPr>
          <p:cNvPr id="59" name="肘形连接符 58"/>
          <p:cNvCxnSpPr>
            <a:stCxn id="60" idx="0"/>
            <a:endCxn id="58" idx="2"/>
          </p:cNvCxnSpPr>
          <p:nvPr/>
        </p:nvCxnSpPr>
        <p:spPr>
          <a:xfrm rot="5400000" flipH="1" flipV="1">
            <a:off x="5728806" y="898047"/>
            <a:ext cx="491266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/>
          <p:cNvSpPr/>
          <p:nvPr/>
        </p:nvSpPr>
        <p:spPr>
          <a:xfrm>
            <a:off x="5890016" y="1143680"/>
            <a:ext cx="168844" cy="168844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50"/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9920" y="1312545"/>
            <a:ext cx="485140" cy="34925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8917" y="1217389"/>
          <a:ext cx="8226425" cy="29603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2085"/>
                <a:gridCol w="4748530"/>
                <a:gridCol w="2035810"/>
              </a:tblGrid>
              <a:tr h="45847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故障级别</a:t>
                      </a:r>
                      <a:endParaRPr lang="zh-CN" sz="1200" b="1" kern="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故障定义</a:t>
                      </a:r>
                      <a:endParaRPr lang="zh-CN" sz="1200" b="1" kern="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故障恢复时间</a:t>
                      </a:r>
                      <a:endParaRPr lang="zh-CN" sz="1200" b="1" kern="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83375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0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重大故障</a:t>
                      </a:r>
                      <a:endParaRPr lang="zh-CN" sz="100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系统中的关键设备故障，导致系统宕机，系统不可使用，系统用户反应强烈</a:t>
                      </a:r>
                      <a:endParaRPr lang="zh-CN" sz="1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分钟响应</a:t>
                      </a:r>
                      <a:endParaRPr lang="zh-CN" sz="1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0" marR="0" indent="0" algn="ctr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lang="zh-CN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分钟切换</a:t>
                      </a:r>
                      <a:endParaRPr lang="zh-CN" sz="1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3439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0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严重故障</a:t>
                      </a:r>
                      <a:endParaRPr lang="zh-CN" sz="100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系统中的关键设备故障，导致系统运行性能下降、系统部分功能不能使用或者部分术句丢失等，用户反应强烈</a:t>
                      </a:r>
                      <a:endParaRPr lang="zh-CN" sz="1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lang="zh-CN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分钟响应</a:t>
                      </a:r>
                      <a:endParaRPr lang="zh-CN" sz="1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0" marR="0" indent="0" algn="ctr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小时恢复</a:t>
                      </a:r>
                      <a:endParaRPr lang="zh-CN" sz="1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3375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0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一般故障</a:t>
                      </a:r>
                      <a:endParaRPr lang="zh-CN" sz="100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系统中非关键设备或应用软件的功能故障，对系统的正常运行未造成严重影响，用户方认为可以接受</a:t>
                      </a:r>
                      <a:endParaRPr lang="zh-CN" sz="1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小时响应</a:t>
                      </a:r>
                      <a:endParaRPr lang="en-US" altLang="zh-CN" sz="1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0" marR="0" indent="0" algn="ctr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24</a:t>
                      </a:r>
                      <a:r>
                        <a:rPr lang="zh-CN" alt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小时内恢复</a:t>
                      </a:r>
                      <a:endParaRPr lang="zh-CN" sz="1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09550" y="147320"/>
            <a:ext cx="1390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系统维护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83395" y="1127885"/>
          <a:ext cx="7177405" cy="2887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6855"/>
                <a:gridCol w="2931795"/>
                <a:gridCol w="2738755"/>
              </a:tblGrid>
              <a:tr h="28829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项目</a:t>
                      </a:r>
                      <a:endParaRPr lang="zh-CN" altLang="en-US" sz="1200" b="1" kern="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内容</a:t>
                      </a:r>
                      <a:r>
                        <a:rPr lang="zh-CN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定义</a:t>
                      </a:r>
                      <a:endParaRPr lang="zh-CN" sz="1200" b="1" kern="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频次</a:t>
                      </a:r>
                      <a:endParaRPr lang="zh-CN" altLang="en-US" sz="1200" b="1" kern="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867410">
                <a:tc>
                  <a:txBody>
                    <a:bodyPr/>
                    <a:lstStyle/>
                    <a:p>
                      <a:pPr marL="0" marR="0" indent="0" algn="ctr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产品培训</a:t>
                      </a:r>
                      <a:endParaRPr lang="zh-CN" altLang="en-US" sz="100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定期对新、旧产品进行培训</a:t>
                      </a:r>
                      <a:endParaRPr lang="zh-CN" altLang="en-US" sz="1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常规：</a:t>
                      </a:r>
                      <a:r>
                        <a:rPr lang="en-US" altLang="zh-CN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次</a:t>
                      </a:r>
                      <a:r>
                        <a:rPr lang="en-US" altLang="zh-CN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季度</a:t>
                      </a:r>
                      <a:endParaRPr lang="en-US" altLang="zh-CN" sz="1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0" marR="0" indent="0" algn="ctr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非常规：以客户要求为准</a:t>
                      </a:r>
                      <a:endParaRPr lang="zh-CN" sz="1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66140">
                <a:tc>
                  <a:txBody>
                    <a:bodyPr/>
                    <a:lstStyle/>
                    <a:p>
                      <a:pPr marL="0" marR="0" indent="0" algn="ctr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项目顾问</a:t>
                      </a:r>
                      <a:endParaRPr lang="zh-CN" altLang="en-US" sz="100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在项目型方案上配合银行进行全程支持</a:t>
                      </a:r>
                      <a:endParaRPr lang="zh-CN" altLang="en-US" sz="1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在线：</a:t>
                      </a:r>
                      <a:r>
                        <a:rPr lang="en-US" altLang="zh-CN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</a:t>
                      </a:r>
                      <a:r>
                        <a:rPr lang="zh-CN" alt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*</a:t>
                      </a:r>
                      <a:r>
                        <a:rPr lang="en-US" altLang="zh-CN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</a:t>
                      </a:r>
                      <a:r>
                        <a:rPr lang="zh-CN" alt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小时在线支持</a:t>
                      </a:r>
                      <a:endParaRPr lang="en-US" altLang="zh-CN" sz="1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0" marR="0" indent="0" algn="ctr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现场：以客户要求为准</a:t>
                      </a:r>
                      <a:endParaRPr lang="zh-CN" altLang="zh-CN" sz="1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66140">
                <a:tc>
                  <a:txBody>
                    <a:bodyPr/>
                    <a:lstStyle/>
                    <a:p>
                      <a:pPr marL="0" marR="0" indent="0" algn="ctr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客服服务</a:t>
                      </a:r>
                      <a:endParaRPr lang="zh-CN" altLang="en-US" sz="100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提供常规产品的售前、售后支持</a:t>
                      </a:r>
                      <a:endParaRPr lang="zh-CN" altLang="en-US" sz="1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在线：</a:t>
                      </a:r>
                      <a:r>
                        <a:rPr lang="en-US" altLang="zh-CN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</a:t>
                      </a:r>
                      <a:r>
                        <a:rPr lang="zh-CN" alt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*</a:t>
                      </a:r>
                      <a:r>
                        <a:rPr lang="en-US" altLang="zh-CN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</a:t>
                      </a:r>
                      <a:r>
                        <a:rPr lang="zh-CN" alt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小时在线支持</a:t>
                      </a:r>
                      <a:endParaRPr lang="en-US" altLang="zh-CN" sz="1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0" marR="0" indent="0" algn="ctr" defTabSz="914400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现场：以客户要求为准</a:t>
                      </a:r>
                      <a:endParaRPr lang="zh-CN" sz="1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09550" y="147320"/>
            <a:ext cx="1390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销售支持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硬件介绍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256214" y="1107281"/>
            <a:ext cx="9725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PART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07</a:t>
            </a:r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矩形 15"/>
          <p:cNvSpPr/>
          <p:nvPr/>
        </p:nvSpPr>
        <p:spPr>
          <a:xfrm>
            <a:off x="1572980" y="2967062"/>
            <a:ext cx="3059381" cy="52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cxnSp>
        <p:nvCxnSpPr>
          <p:cNvPr id="17" name="直线连接符 6"/>
          <p:cNvCxnSpPr/>
          <p:nvPr/>
        </p:nvCxnSpPr>
        <p:spPr>
          <a:xfrm>
            <a:off x="695049" y="2763361"/>
            <a:ext cx="7901609" cy="0"/>
          </a:xfrm>
          <a:prstGeom prst="line">
            <a:avLst/>
          </a:prstGeom>
          <a:ln w="12700" cmpd="sng">
            <a:solidFill>
              <a:srgbClr val="00B5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695325" y="3031490"/>
            <a:ext cx="7924166" cy="1590469"/>
            <a:chOff x="971123" y="2967763"/>
            <a:chExt cx="10565452" cy="2121081"/>
          </a:xfrm>
        </p:grpSpPr>
        <p:grpSp>
          <p:nvGrpSpPr>
            <p:cNvPr id="22" name="组合 21"/>
            <p:cNvGrpSpPr/>
            <p:nvPr/>
          </p:nvGrpSpPr>
          <p:grpSpPr>
            <a:xfrm>
              <a:off x="2497625" y="3137589"/>
              <a:ext cx="4356127" cy="1626712"/>
              <a:chOff x="3774434" y="1178289"/>
              <a:chExt cx="4356127" cy="1626712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3796395" y="1199228"/>
                <a:ext cx="4334166" cy="1605773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74434" y="1178289"/>
                <a:ext cx="1340548" cy="1237428"/>
              </a:xfrm>
              <a:prstGeom prst="rect">
                <a:avLst/>
              </a:prstGeom>
            </p:spPr>
          </p:pic>
        </p:grpSp>
        <p:sp>
          <p:nvSpPr>
            <p:cNvPr id="25" name="文本框 24"/>
            <p:cNvSpPr txBox="1"/>
            <p:nvPr/>
          </p:nvSpPr>
          <p:spPr>
            <a:xfrm>
              <a:off x="971123" y="3581940"/>
              <a:ext cx="799457" cy="860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重餐</a:t>
              </a:r>
              <a:endPara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7444926" y="3091509"/>
              <a:ext cx="1126965" cy="1752639"/>
              <a:chOff x="9590335" y="1199228"/>
              <a:chExt cx="1126965" cy="1752639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0335" y="1199228"/>
                <a:ext cx="1126965" cy="1126965"/>
              </a:xfrm>
              <a:prstGeom prst="rect">
                <a:avLst/>
              </a:prstGeom>
            </p:spPr>
          </p:pic>
          <p:sp>
            <p:nvSpPr>
              <p:cNvPr id="28" name="文本框 27"/>
              <p:cNvSpPr txBox="1"/>
              <p:nvPr/>
            </p:nvSpPr>
            <p:spPr>
              <a:xfrm>
                <a:off x="9692781" y="2662583"/>
                <a:ext cx="1024457" cy="289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1400" b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r>
                  <a:rPr lang="zh-CN" altLang="en-US" sz="1000" b="0" dirty="0">
                    <a:solidFill>
                      <a:schemeClr val="tx1"/>
                    </a:solidFill>
                  </a:rPr>
                  <a:t>扫码点餐</a:t>
                </a:r>
                <a:endParaRPr lang="zh-CN" altLang="en-US" sz="1000" b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9205413" y="3070509"/>
              <a:ext cx="1062556" cy="2018335"/>
              <a:chOff x="5201604" y="5022442"/>
              <a:chExt cx="1062556" cy="2018335"/>
            </a:xfrm>
          </p:grpSpPr>
          <p:pic>
            <p:nvPicPr>
              <p:cNvPr id="31" name="Picture 2" descr="C:\Users\Administrator\Desktop\图片7_副本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5917" y="5022442"/>
                <a:ext cx="454186" cy="9898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文本框 31"/>
              <p:cNvSpPr txBox="1"/>
              <p:nvPr/>
            </p:nvSpPr>
            <p:spPr>
              <a:xfrm>
                <a:off x="5201604" y="6506968"/>
                <a:ext cx="1062556" cy="533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1400" b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r>
                  <a:rPr lang="zh-CN" altLang="en-US" sz="1000" b="0" dirty="0">
                    <a:solidFill>
                      <a:schemeClr val="tx1"/>
                    </a:solidFill>
                  </a:rPr>
                  <a:t>智能终端</a:t>
                </a:r>
                <a:endParaRPr lang="zh-CN" altLang="en-US" sz="1000" b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10578158" y="2967763"/>
              <a:ext cx="958417" cy="1876351"/>
              <a:chOff x="9910138" y="4721195"/>
              <a:chExt cx="958417" cy="1876351"/>
            </a:xfrm>
          </p:grpSpPr>
          <p:pic>
            <p:nvPicPr>
              <p:cNvPr id="47" name="图片 4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47288" y="4721195"/>
                <a:ext cx="802733" cy="1368644"/>
              </a:xfrm>
              <a:prstGeom prst="rect">
                <a:avLst/>
              </a:prstGeom>
            </p:spPr>
          </p:pic>
          <p:sp>
            <p:nvSpPr>
              <p:cNvPr id="49" name="文本框 48"/>
              <p:cNvSpPr txBox="1"/>
              <p:nvPr/>
            </p:nvSpPr>
            <p:spPr>
              <a:xfrm>
                <a:off x="9910138" y="6304803"/>
                <a:ext cx="958417" cy="292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1400" b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r>
                  <a:rPr lang="zh-CN" altLang="en-US" sz="1000" b="0" dirty="0">
                    <a:solidFill>
                      <a:schemeClr val="tx1"/>
                    </a:solidFill>
                  </a:rPr>
                  <a:t>扫脸取号</a:t>
                </a:r>
                <a:endParaRPr lang="zh-CN" altLang="en-US" sz="1000" b="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700564" y="1110298"/>
            <a:ext cx="7919197" cy="1384797"/>
            <a:chOff x="991949" y="1150570"/>
            <a:chExt cx="10519361" cy="1877482"/>
          </a:xfrm>
        </p:grpSpPr>
        <p:grpSp>
          <p:nvGrpSpPr>
            <p:cNvPr id="51" name="组合 50"/>
            <p:cNvGrpSpPr/>
            <p:nvPr/>
          </p:nvGrpSpPr>
          <p:grpSpPr>
            <a:xfrm>
              <a:off x="2500805" y="1276263"/>
              <a:ext cx="4356127" cy="1626712"/>
              <a:chOff x="3774434" y="1178289"/>
              <a:chExt cx="4356127" cy="1626712"/>
            </a:xfrm>
          </p:grpSpPr>
          <p:pic>
            <p:nvPicPr>
              <p:cNvPr id="52" name="图片 5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3796395" y="1199228"/>
                <a:ext cx="4334166" cy="1605773"/>
              </a:xfrm>
              <a:prstGeom prst="rect">
                <a:avLst/>
              </a:prstGeom>
            </p:spPr>
          </p:pic>
          <p:pic>
            <p:nvPicPr>
              <p:cNvPr id="53" name="图片 5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74434" y="1178289"/>
                <a:ext cx="1340548" cy="1237428"/>
              </a:xfrm>
              <a:prstGeom prst="rect">
                <a:avLst/>
              </a:prstGeom>
            </p:spPr>
          </p:pic>
        </p:grpSp>
        <p:sp>
          <p:nvSpPr>
            <p:cNvPr id="54" name="文本框 53"/>
            <p:cNvSpPr txBox="1"/>
            <p:nvPr/>
          </p:nvSpPr>
          <p:spPr>
            <a:xfrm>
              <a:off x="991949" y="1823213"/>
              <a:ext cx="800219" cy="874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轻餐</a:t>
              </a:r>
              <a:endPara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7444926" y="1313333"/>
              <a:ext cx="1126965" cy="1714450"/>
              <a:chOff x="9590335" y="1199228"/>
              <a:chExt cx="1126965" cy="1714450"/>
            </a:xfrm>
          </p:grpSpPr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0335" y="1199228"/>
                <a:ext cx="1126965" cy="1126965"/>
              </a:xfrm>
              <a:prstGeom prst="rect">
                <a:avLst/>
              </a:prstGeom>
            </p:spPr>
          </p:pic>
          <p:sp>
            <p:nvSpPr>
              <p:cNvPr id="57" name="文本框 56"/>
              <p:cNvSpPr txBox="1"/>
              <p:nvPr/>
            </p:nvSpPr>
            <p:spPr>
              <a:xfrm>
                <a:off x="9693241" y="2583589"/>
                <a:ext cx="1008819" cy="330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扫码点餐</a:t>
                </a:r>
                <a:endParaRPr lang="zh-CN" altLang="en-US" sz="1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9087782" y="1338063"/>
              <a:ext cx="1251745" cy="1689989"/>
              <a:chOff x="9650283" y="3266817"/>
              <a:chExt cx="1251745" cy="1689989"/>
            </a:xfrm>
          </p:grpSpPr>
          <p:pic>
            <p:nvPicPr>
              <p:cNvPr id="59" name="图片 5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50283" y="3266817"/>
                <a:ext cx="1159427" cy="1026093"/>
              </a:xfrm>
              <a:prstGeom prst="rect">
                <a:avLst/>
              </a:prstGeom>
            </p:spPr>
          </p:pic>
          <p:sp>
            <p:nvSpPr>
              <p:cNvPr id="60" name="文本框 59"/>
              <p:cNvSpPr txBox="1"/>
              <p:nvPr/>
            </p:nvSpPr>
            <p:spPr>
              <a:xfrm>
                <a:off x="9751502" y="4624490"/>
                <a:ext cx="1150526" cy="332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1400" b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r>
                  <a:rPr lang="zh-CN" altLang="en-US" sz="1000" b="0" dirty="0">
                    <a:solidFill>
                      <a:schemeClr val="tx1"/>
                    </a:solidFill>
                  </a:rPr>
                  <a:t>标签打印机</a:t>
                </a:r>
                <a:endParaRPr lang="zh-CN" altLang="en-US" sz="1000" b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10510083" y="1150570"/>
              <a:ext cx="1001227" cy="1876809"/>
              <a:chOff x="9174681" y="5056649"/>
              <a:chExt cx="1001227" cy="1876809"/>
            </a:xfrm>
          </p:grpSpPr>
          <p:sp>
            <p:nvSpPr>
              <p:cNvPr id="62" name="文本框 61"/>
              <p:cNvSpPr txBox="1"/>
              <p:nvPr/>
            </p:nvSpPr>
            <p:spPr>
              <a:xfrm>
                <a:off x="9174681" y="6601142"/>
                <a:ext cx="1001227" cy="332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1400" b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r>
                  <a:rPr lang="zh-CN" altLang="en-US" sz="1000" b="0" dirty="0">
                    <a:solidFill>
                      <a:schemeClr val="tx1"/>
                    </a:solidFill>
                  </a:rPr>
                  <a:t>扫脸终端</a:t>
                </a:r>
                <a:endParaRPr lang="zh-CN" altLang="en-US" sz="1000" b="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75851" y="5056649"/>
                <a:ext cx="401227" cy="1140633"/>
              </a:xfrm>
              <a:prstGeom prst="rect">
                <a:avLst/>
              </a:prstGeom>
            </p:spPr>
          </p:pic>
        </p:grpSp>
      </p:grpSp>
      <p:sp>
        <p:nvSpPr>
          <p:cNvPr id="64" name="文本框 63"/>
          <p:cNvSpPr txBox="1"/>
          <p:nvPr/>
        </p:nvSpPr>
        <p:spPr>
          <a:xfrm>
            <a:off x="3324543" y="4169569"/>
            <a:ext cx="486251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台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9550" y="147320"/>
            <a:ext cx="1802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推荐硬件组合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" name="屏幕快照 2018-07-26 下午8.43.56.png" descr="屏幕快照 2018-07-26 下午8.43.56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3000" y="619760"/>
            <a:ext cx="4318000" cy="22847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286153" y="4113226"/>
            <a:ext cx="2556926" cy="65659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ts val="2000"/>
              </a:lnSpc>
              <a:defRPr sz="140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</a:rPr>
              <a:t>安全、稳定、快速</a:t>
            </a:r>
            <a:r>
              <a:rPr lang="en-US" altLang="zh-CN" b="1" dirty="0">
                <a:solidFill>
                  <a:schemeClr val="accent1"/>
                </a:solidFill>
              </a:rPr>
              <a:t>OS</a:t>
            </a:r>
            <a:endParaRPr lang="en-US" altLang="zh-CN" sz="1350" b="1" dirty="0">
              <a:solidFill>
                <a:srgbClr val="2365AF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/>
              <a:t>搭载基于</a:t>
            </a:r>
            <a:r>
              <a:rPr lang="en-US" altLang="zh-CN" sz="1050" dirty="0"/>
              <a:t>Android7.1</a:t>
            </a:r>
            <a:r>
              <a:rPr lang="zh-CN" altLang="en-US" sz="1050" dirty="0"/>
              <a:t>系统的</a:t>
            </a:r>
            <a:r>
              <a:rPr lang="en-US" altLang="zh-CN" sz="1050" dirty="0"/>
              <a:t>SUNMI OS</a:t>
            </a:r>
            <a:endParaRPr lang="zh-CN" altLang="en-US" sz="1050" dirty="0"/>
          </a:p>
        </p:txBody>
      </p:sp>
      <p:sp>
        <p:nvSpPr>
          <p:cNvPr id="23" name="TextBox 22"/>
          <p:cNvSpPr txBox="1"/>
          <p:nvPr/>
        </p:nvSpPr>
        <p:spPr>
          <a:xfrm>
            <a:off x="5849056" y="3284111"/>
            <a:ext cx="2645927" cy="65659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ts val="2000"/>
              </a:lnSpc>
              <a:defRPr sz="140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</a:rPr>
              <a:t>触感顺滑</a:t>
            </a:r>
            <a:endParaRPr lang="en-US" altLang="zh-CN" sz="1350" b="1" dirty="0">
              <a:solidFill>
                <a:srgbClr val="2365AF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/>
              <a:t>多点电容触摸屏，画面清晰，屏面坚固</a:t>
            </a:r>
            <a:endParaRPr lang="zh-CN" altLang="en-US" sz="1050" dirty="0"/>
          </a:p>
        </p:txBody>
      </p:sp>
      <p:sp>
        <p:nvSpPr>
          <p:cNvPr id="24" name="TextBox 23"/>
          <p:cNvSpPr txBox="1"/>
          <p:nvPr/>
        </p:nvSpPr>
        <p:spPr>
          <a:xfrm>
            <a:off x="5849056" y="4113460"/>
            <a:ext cx="2467329" cy="65659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ts val="2000"/>
              </a:lnSpc>
              <a:defRPr sz="140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/>
                </a:solidFill>
              </a:rPr>
              <a:t>15.6</a:t>
            </a:r>
            <a:r>
              <a:rPr lang="zh-CN" altLang="en-US" b="1" dirty="0">
                <a:solidFill>
                  <a:schemeClr val="accent1"/>
                </a:solidFill>
              </a:rPr>
              <a:t>大屏呈现</a:t>
            </a:r>
            <a:endParaRPr lang="en-US" altLang="zh-CN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/>
              <a:t>单屏双屏随心选</a:t>
            </a:r>
            <a:endParaRPr lang="en-US" altLang="zh-CN" sz="1050" dirty="0"/>
          </a:p>
        </p:txBody>
      </p:sp>
      <p:sp>
        <p:nvSpPr>
          <p:cNvPr id="25" name="TextBox 24"/>
          <p:cNvSpPr txBox="1"/>
          <p:nvPr/>
        </p:nvSpPr>
        <p:spPr>
          <a:xfrm>
            <a:off x="2286153" y="3284686"/>
            <a:ext cx="2093026" cy="65659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极简白色</a:t>
            </a:r>
            <a:endParaRPr lang="en-US" altLang="zh-CN" b="1" dirty="0">
              <a:solidFill>
                <a:srgbClr val="2365A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纯白机身镶嵌一弯</a:t>
            </a: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型橙色</a:t>
            </a:r>
            <a:endParaRPr lang="zh-CN" altLang="en-US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矩形 47"/>
          <p:cNvSpPr/>
          <p:nvPr/>
        </p:nvSpPr>
        <p:spPr bwMode="auto">
          <a:xfrm>
            <a:off x="1547495" y="3364230"/>
            <a:ext cx="567690" cy="514985"/>
          </a:xfrm>
          <a:prstGeom prst="rect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735"/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505" y="3444240"/>
            <a:ext cx="381635" cy="381635"/>
          </a:xfrm>
          <a:prstGeom prst="rect">
            <a:avLst/>
          </a:prstGeom>
        </p:spPr>
      </p:pic>
      <p:sp>
        <p:nvSpPr>
          <p:cNvPr id="50" name="矩形 49"/>
          <p:cNvSpPr/>
          <p:nvPr/>
        </p:nvSpPr>
        <p:spPr bwMode="auto">
          <a:xfrm>
            <a:off x="1534795" y="4218940"/>
            <a:ext cx="566420" cy="493395"/>
          </a:xfrm>
          <a:prstGeom prst="rect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735"/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95" y="4258945"/>
            <a:ext cx="413385" cy="413385"/>
          </a:xfrm>
          <a:prstGeom prst="rect">
            <a:avLst/>
          </a:prstGeom>
        </p:spPr>
      </p:pic>
      <p:sp>
        <p:nvSpPr>
          <p:cNvPr id="52" name="矩形 51"/>
          <p:cNvSpPr/>
          <p:nvPr/>
        </p:nvSpPr>
        <p:spPr bwMode="auto">
          <a:xfrm>
            <a:off x="5018405" y="3352165"/>
            <a:ext cx="514985" cy="521335"/>
          </a:xfrm>
          <a:prstGeom prst="rect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735"/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80" y="3419475"/>
            <a:ext cx="393700" cy="393700"/>
          </a:xfrm>
          <a:prstGeom prst="rect">
            <a:avLst/>
          </a:prstGeom>
        </p:spPr>
      </p:pic>
      <p:sp>
        <p:nvSpPr>
          <p:cNvPr id="54" name="矩形 53"/>
          <p:cNvSpPr/>
          <p:nvPr/>
        </p:nvSpPr>
        <p:spPr bwMode="auto">
          <a:xfrm>
            <a:off x="5018405" y="4218940"/>
            <a:ext cx="534035" cy="521970"/>
          </a:xfrm>
          <a:prstGeom prst="rect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735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795" y="4276090"/>
            <a:ext cx="408305" cy="4083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9550" y="147320"/>
            <a:ext cx="28244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智能收银机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灵动版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2762" y="665876"/>
          <a:ext cx="8159115" cy="38779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99870"/>
                <a:gridCol w="6659245"/>
              </a:tblGrid>
              <a:tr h="2692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zh-CN" sz="135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项目</a:t>
                      </a:r>
                      <a:endParaRPr lang="zh-CN" sz="1350" b="1" kern="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35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技术指标</a:t>
                      </a:r>
                      <a:endParaRPr lang="zh-CN" altLang="en-US" sz="1350" b="1" kern="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OS</a:t>
                      </a:r>
                      <a:endParaRPr lang="en-US" alt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Android 7.1 SUNMI OS</a:t>
                      </a:r>
                      <a:endParaRPr lang="en-US" alt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CPU</a:t>
                      </a:r>
                      <a:endParaRPr lang="en-US" alt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单屏：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Cortex-A53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1.5GHz     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双屏：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Cortex-A17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1.8GHz</a:t>
                      </a:r>
                      <a:endParaRPr lang="en-US" alt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电源适配器</a:t>
                      </a:r>
                      <a:endParaRPr lang="zh-CN" altLang="en-US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Input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AC100-240V/1.5A        Output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DC24V/1.5A</a:t>
                      </a:r>
                      <a:endParaRPr lang="en-US" alt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存储器</a:t>
                      </a:r>
                      <a:endParaRPr lang="zh-CN" altLang="en-US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单屏：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1GB RAM + 8GB ROM     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双屏：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2GB RAM + 8GB ROM</a:t>
                      </a:r>
                      <a:endParaRPr lang="en-US" alt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通讯</a:t>
                      </a:r>
                      <a:endParaRPr lang="zh-CN" altLang="en-US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WIFI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2.4G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，支持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IEEE 802.11/b/g/n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，支持蓝牙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2.1/3.0/4.0</a:t>
                      </a:r>
                      <a:endParaRPr lang="en-US" alt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显示器</a:t>
                      </a:r>
                      <a:endParaRPr lang="zh-CN" altLang="en-US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单屏：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15.6”HD 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屏，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1366 × 768 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像素    双屏：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15.6”HD 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主屏，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1366 × 768 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像素 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+ 10.1”HD 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副屏，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1024 × 600 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像素 </a:t>
                      </a:r>
                      <a:endParaRPr lang="zh-CN" altLang="en-US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触摸屏</a:t>
                      </a:r>
                      <a:endParaRPr lang="zh-CN" altLang="en-US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电容多点触摸屏</a:t>
                      </a:r>
                      <a:endParaRPr lang="zh-CN" altLang="en-US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尺寸</a:t>
                      </a:r>
                      <a:endParaRPr lang="zh-CN" altLang="en-US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单屏：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34.5 * 38.2 * 19.0 cm     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双屏：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36.8 * 38.2 * 19.0 cm</a:t>
                      </a:r>
                      <a:endParaRPr lang="en-US" alt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喇叭</a:t>
                      </a:r>
                      <a:endParaRPr lang="zh-CN" altLang="en-US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1.2W</a:t>
                      </a:r>
                      <a:endParaRPr lang="en-US" alt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按键</a:t>
                      </a:r>
                      <a:endParaRPr lang="zh-CN" altLang="en-US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电源键（锁屏键）</a:t>
                      </a:r>
                      <a:endParaRPr lang="zh-CN" altLang="en-US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外部储存卡</a:t>
                      </a:r>
                      <a:endParaRPr lang="zh-CN" altLang="en-US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支持 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MicroSD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TF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），最大到 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64 G</a:t>
                      </a:r>
                      <a:endParaRPr lang="en-US" alt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工作环境</a:t>
                      </a:r>
                      <a:endParaRPr lang="zh-CN" altLang="en-US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工作温度：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0℃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～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40℃     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储藏温度：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-20℃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～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60℃</a:t>
                      </a:r>
                      <a:endParaRPr lang="en-US" alt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26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外部接口</a:t>
                      </a:r>
                      <a:endParaRPr lang="zh-CN" altLang="en-US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 × USB Type A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口，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 × RJ11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串口，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 × RJ12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钱箱口，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 × RJ45 LAN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口，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 × 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耳机口，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 × 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电源口，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 × Micro-USB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调试口</a:t>
                      </a:r>
                      <a:endParaRPr lang="zh-CN" altLang="en-US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188" y="665871"/>
            <a:ext cx="1936206" cy="164964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9550" y="147320"/>
            <a:ext cx="3281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硬件配置说明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智能收银机：灵动版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" name="矩形 37"/>
          <p:cNvSpPr/>
          <p:nvPr/>
        </p:nvSpPr>
        <p:spPr bwMode="auto">
          <a:xfrm>
            <a:off x="750789" y="3181646"/>
            <a:ext cx="650380" cy="650380"/>
          </a:xfrm>
          <a:prstGeom prst="rect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735"/>
          </a:p>
        </p:txBody>
      </p:sp>
      <p:sp>
        <p:nvSpPr>
          <p:cNvPr id="39" name="矩形 38"/>
          <p:cNvSpPr/>
          <p:nvPr/>
        </p:nvSpPr>
        <p:spPr bwMode="auto">
          <a:xfrm>
            <a:off x="750789" y="1476671"/>
            <a:ext cx="650380" cy="650380"/>
          </a:xfrm>
          <a:prstGeom prst="rect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735"/>
          </a:p>
        </p:txBody>
      </p:sp>
      <p:sp>
        <p:nvSpPr>
          <p:cNvPr id="40" name="矩形 39"/>
          <p:cNvSpPr/>
          <p:nvPr/>
        </p:nvSpPr>
        <p:spPr bwMode="auto">
          <a:xfrm>
            <a:off x="750789" y="2333921"/>
            <a:ext cx="650380" cy="650380"/>
          </a:xfrm>
          <a:prstGeom prst="rect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735"/>
          </a:p>
        </p:txBody>
      </p:sp>
      <p:pic>
        <p:nvPicPr>
          <p:cNvPr id="1026" name="Picture 2" descr="E:\fuiou\产品\终端产品\联迪终端\A8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12268" r="13933" b="13980"/>
          <a:stretch>
            <a:fillRect/>
          </a:stretch>
        </p:blipFill>
        <p:spPr bwMode="auto">
          <a:xfrm>
            <a:off x="4374677" y="1476586"/>
            <a:ext cx="4479587" cy="229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750789" y="1579514"/>
            <a:ext cx="624679" cy="2252511"/>
            <a:chOff x="1443753" y="2238115"/>
            <a:chExt cx="832905" cy="3003348"/>
          </a:xfrm>
        </p:grpSpPr>
        <p:pic>
          <p:nvPicPr>
            <p:cNvPr id="34" name="Picture 2" descr="C:\Users\user\Desktop\ppt\图片\icon\icon2-03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53801" y="4418606"/>
              <a:ext cx="822857" cy="822857"/>
            </a:xfrm>
            <a:prstGeom prst="rect">
              <a:avLst/>
            </a:prstGeom>
            <a:noFill/>
          </p:spPr>
        </p:pic>
        <p:sp>
          <p:nvSpPr>
            <p:cNvPr id="35" name="TextBox 34"/>
            <p:cNvSpPr txBox="1"/>
            <p:nvPr/>
          </p:nvSpPr>
          <p:spPr>
            <a:xfrm>
              <a:off x="1671831" y="2252257"/>
              <a:ext cx="384387" cy="291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25" dirty="0">
                  <a:solidFill>
                    <a:schemeClr val="bg1"/>
                  </a:solidFill>
                </a:rPr>
                <a:t>4G</a:t>
              </a:r>
              <a:endParaRPr lang="zh-CN" altLang="en-US" sz="825" dirty="0">
                <a:solidFill>
                  <a:schemeClr val="bg1"/>
                </a:solidFill>
              </a:endParaRPr>
            </a:p>
          </p:txBody>
        </p:sp>
        <p:pic>
          <p:nvPicPr>
            <p:cNvPr id="36" name="Picture 3" descr="C:\Users\user\Desktop\ppt\图片\icon\icon2-0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3754" y="2238115"/>
              <a:ext cx="822857" cy="822857"/>
            </a:xfrm>
            <a:prstGeom prst="rect">
              <a:avLst/>
            </a:prstGeom>
            <a:noFill/>
          </p:spPr>
        </p:pic>
        <p:pic>
          <p:nvPicPr>
            <p:cNvPr id="37" name="Picture 4" descr="C:\Users\user\Desktop\ppt\图片\icon\icon2-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3753" y="3293191"/>
              <a:ext cx="822857" cy="822857"/>
            </a:xfrm>
            <a:prstGeom prst="rect">
              <a:avLst/>
            </a:prstGeom>
            <a:noFill/>
          </p:spPr>
        </p:pic>
      </p:grpSp>
      <p:sp>
        <p:nvSpPr>
          <p:cNvPr id="41" name="TextBox 40"/>
          <p:cNvSpPr txBox="1"/>
          <p:nvPr/>
        </p:nvSpPr>
        <p:spPr>
          <a:xfrm>
            <a:off x="1572227" y="1612330"/>
            <a:ext cx="2802416" cy="2134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5.5</a:t>
            </a: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寸超大屏</a:t>
            </a: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+4G</a:t>
            </a: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全网通</a:t>
            </a: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+ WIFI</a:t>
            </a:r>
            <a:endParaRPr lang="en-US" altLang="zh-CN" sz="1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移动、电信、联通均支持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方正兰亭刊黑_GBK" pitchFamily="2" charset="-122"/>
              <a:ea typeface="方正兰亭刊黑_GBK" pitchFamily="2" charset="-122"/>
            </a:endParaRPr>
          </a:p>
          <a:p>
            <a:pPr marL="342900" indent="-342900">
              <a:lnSpc>
                <a:spcPct val="150000"/>
              </a:lnSpc>
            </a:pP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方正兰亭刊黑_GBK" pitchFamily="2" charset="-122"/>
              <a:ea typeface="方正兰亭刊黑_GBK" pitchFamily="2" charset="-122"/>
            </a:endParaRPr>
          </a:p>
          <a:p>
            <a:pPr marL="342900" indent="-342900">
              <a:lnSpc>
                <a:spcPct val="150000"/>
              </a:lnSpc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高通芯片</a:t>
            </a: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大内存</a:t>
            </a:r>
            <a:endParaRPr lang="en-US" altLang="zh-CN" sz="1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可装百款应用，千万条流水随意查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方正兰亭刊黑_GBK" pitchFamily="2" charset="-122"/>
              <a:ea typeface="方正兰亭刊黑_GBK" pitchFamily="2" charset="-122"/>
            </a:endParaRPr>
          </a:p>
          <a:p>
            <a:pPr marL="342900" indent="-342900">
              <a:lnSpc>
                <a:spcPct val="150000"/>
              </a:lnSpc>
            </a:pP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方正兰亭刊黑_GBK" pitchFamily="2" charset="-122"/>
              <a:ea typeface="方正兰亭刊黑_GBK" pitchFamily="2" charset="-122"/>
            </a:endParaRPr>
          </a:p>
          <a:p>
            <a:pPr marL="342900" indent="-342900">
              <a:lnSpc>
                <a:spcPct val="150000"/>
              </a:lnSpc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大容量电池</a:t>
            </a:r>
            <a:endParaRPr lang="en-US" altLang="zh-CN" sz="1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支持</a:t>
            </a: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10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小时连续工作</a:t>
            </a: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,72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小时超长待机</a:t>
            </a:r>
            <a:endParaRPr lang="zh-CN" altLang="en-US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9550" y="147320"/>
            <a:ext cx="3281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支付终端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智能豪华版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9595" y="783338"/>
          <a:ext cx="7205980" cy="4132580"/>
        </p:xfrm>
        <a:graphic>
          <a:graphicData uri="http://schemas.openxmlformats.org/drawingml/2006/table">
            <a:tbl>
              <a:tblPr/>
              <a:tblGrid>
                <a:gridCol w="1326515"/>
                <a:gridCol w="5879465"/>
              </a:tblGrid>
              <a:tr h="2159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zh-CN" sz="135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项目</a:t>
                      </a:r>
                      <a:endParaRPr lang="zh-CN" sz="1350" b="1" kern="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35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技术指标</a:t>
                      </a:r>
                      <a:endParaRPr lang="zh-CN" altLang="en-US" sz="1350" b="1" kern="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处理器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ARM Cortex-A7 4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核，主频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1.1GHz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存储器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1GB RAM + 8GB ROM</a:t>
                      </a:r>
                      <a:endParaRPr lang="en-US" sz="8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478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显示屏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5.5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英寸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IPS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屏，分辨率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1280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×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720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478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键盘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电容式触摸屏，支持电子签名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3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密码键盘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内置密码键盘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478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打印机</a:t>
                      </a:r>
                      <a:endParaRPr lang="zh-CN" sz="8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内置高速热敏打印机，打印速度大于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18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行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秒</a:t>
                      </a:r>
                      <a:r>
                        <a:rPr lang="zh-CN" alt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支持宽度为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58mm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，外径为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40mm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的纸卷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478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磁卡阅读器</a:t>
                      </a:r>
                      <a:endParaRPr lang="zh-CN" sz="8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支持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ISO7811 1/2/3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磁道卡，双向划卡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86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IC</a:t>
                      </a:r>
                      <a:r>
                        <a:rPr lang="zh-CN" sz="8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卡读写器</a:t>
                      </a:r>
                      <a:endParaRPr lang="zh-CN" sz="8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个，符合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ISO7816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PBOC3.0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和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EMV 4.2 LEVEL 1&amp;2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规范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非接卡读卡器</a:t>
                      </a:r>
                      <a:endParaRPr lang="zh-CN" sz="8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支持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ISO/IEC 14443 Type A&amp;B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</a:t>
                      </a:r>
                      <a:r>
                        <a:rPr lang="en-US" sz="80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MiFare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卡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,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符合</a:t>
                      </a:r>
                      <a:r>
                        <a:rPr lang="en-US" sz="80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qPBOC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PAYPASS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和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PAYWAVE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规范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SIM</a:t>
                      </a:r>
                      <a:r>
                        <a:rPr lang="zh-CN" sz="8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卡座</a:t>
                      </a:r>
                      <a:endParaRPr lang="zh-CN" sz="8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个，用于无线通信网身份识别，支持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1.8V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3.0V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卡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SAM</a:t>
                      </a:r>
                      <a:r>
                        <a:rPr lang="zh-CN" sz="8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卡座</a:t>
                      </a:r>
                      <a:endParaRPr lang="zh-CN" sz="8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外置大容量存储卡</a:t>
                      </a:r>
                      <a:endParaRPr lang="zh-CN" sz="8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Micro SD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卡接口，最大支持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32GB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条码阅读器</a:t>
                      </a:r>
                      <a:endParaRPr lang="zh-CN" sz="8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支持一维条码或二维条码扫描阅读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前置专业扫码模组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721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无线通信方式</a:t>
                      </a:r>
                      <a:endParaRPr lang="zh-CN" sz="8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4G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全网通</a:t>
                      </a:r>
                      <a:r>
                        <a:rPr lang="zh-CN" alt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Wi-Fi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通讯，支持热点</a:t>
                      </a:r>
                      <a:r>
                        <a:rPr lang="zh-CN" alt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Bluetooth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通讯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其他外设</a:t>
                      </a:r>
                      <a:endParaRPr lang="zh-CN" sz="8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可选配：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底座（仅充电）</a:t>
                      </a:r>
                      <a:r>
                        <a:rPr lang="zh-CN" alt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扩展底座（支持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USB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口、以太网扩展）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提示音功能</a:t>
                      </a:r>
                      <a:endParaRPr lang="zh-CN" sz="8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支持耳机或免提通话、支持录音、支持语音播放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锂电池</a:t>
                      </a:r>
                      <a:endParaRPr lang="zh-CN" sz="8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内置可拆卸双节锂电池，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7.2V/2600mAh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543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外置电源</a:t>
                      </a:r>
                      <a:endParaRPr lang="zh-CN" sz="8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输入：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100V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～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240V AC/50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～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60Hz/0.2A</a:t>
                      </a:r>
                      <a:r>
                        <a:rPr lang="zh-CN" alt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输出：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5V DC/1A</a:t>
                      </a:r>
                      <a:r>
                        <a:rPr lang="zh-CN" alt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通用</a:t>
                      </a:r>
                      <a:r>
                        <a:rPr lang="en-US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Micro USB</a:t>
                      </a:r>
                      <a:r>
                        <a:rPr lang="zh-CN" sz="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接口</a:t>
                      </a:r>
                      <a:endParaRPr lang="zh-CN" sz="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 descr="C:\Users\Administrator\Desktop\图片7_副本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205" y="667366"/>
            <a:ext cx="1118475" cy="243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209550" y="147320"/>
            <a:ext cx="3364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硬件配置说明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支付终端：智能豪华版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325" y="738505"/>
            <a:ext cx="339090" cy="12128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0" name="Picture 2" descr="C:\Users\Administrator\Desktop\A7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9" t="7413" r="12001" b="7852"/>
          <a:stretch>
            <a:fillRect/>
          </a:stretch>
        </p:blipFill>
        <p:spPr bwMode="auto">
          <a:xfrm>
            <a:off x="3874040" y="1283861"/>
            <a:ext cx="4924628" cy="275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37"/>
          <p:cNvSpPr/>
          <p:nvPr/>
        </p:nvSpPr>
        <p:spPr bwMode="auto">
          <a:xfrm>
            <a:off x="750789" y="3181646"/>
            <a:ext cx="650380" cy="650380"/>
          </a:xfrm>
          <a:prstGeom prst="rect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zh-CN" altLang="en-US" sz="1735"/>
          </a:p>
        </p:txBody>
      </p:sp>
      <p:sp>
        <p:nvSpPr>
          <p:cNvPr id="39" name="矩形 38"/>
          <p:cNvSpPr/>
          <p:nvPr/>
        </p:nvSpPr>
        <p:spPr bwMode="auto">
          <a:xfrm>
            <a:off x="750789" y="1476671"/>
            <a:ext cx="650380" cy="650380"/>
          </a:xfrm>
          <a:prstGeom prst="rect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zh-CN" altLang="en-US" sz="1735"/>
          </a:p>
        </p:txBody>
      </p:sp>
      <p:sp>
        <p:nvSpPr>
          <p:cNvPr id="40" name="矩形 39"/>
          <p:cNvSpPr/>
          <p:nvPr/>
        </p:nvSpPr>
        <p:spPr bwMode="auto">
          <a:xfrm>
            <a:off x="750789" y="2333921"/>
            <a:ext cx="650380" cy="650380"/>
          </a:xfrm>
          <a:prstGeom prst="rect">
            <a:avLst/>
          </a:prstGeom>
          <a:solidFill>
            <a:srgbClr val="00B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zh-CN" altLang="en-US" sz="1735"/>
          </a:p>
        </p:txBody>
      </p:sp>
      <p:grpSp>
        <p:nvGrpSpPr>
          <p:cNvPr id="29" name="组合 28"/>
          <p:cNvGrpSpPr/>
          <p:nvPr/>
        </p:nvGrpSpPr>
        <p:grpSpPr>
          <a:xfrm>
            <a:off x="750790" y="1579514"/>
            <a:ext cx="624678" cy="2252511"/>
            <a:chOff x="1443754" y="2238115"/>
            <a:chExt cx="832904" cy="3003348"/>
          </a:xfrm>
        </p:grpSpPr>
        <p:pic>
          <p:nvPicPr>
            <p:cNvPr id="34" name="Picture 2" descr="C:\Users\user\Desktop\ppt\图片\icon\icon2-03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53801" y="4418606"/>
              <a:ext cx="822857" cy="822857"/>
            </a:xfrm>
            <a:prstGeom prst="rect">
              <a:avLst/>
            </a:prstGeom>
            <a:noFill/>
          </p:spPr>
        </p:pic>
        <p:sp>
          <p:nvSpPr>
            <p:cNvPr id="35" name="TextBox 34"/>
            <p:cNvSpPr txBox="1"/>
            <p:nvPr/>
          </p:nvSpPr>
          <p:spPr>
            <a:xfrm>
              <a:off x="1671831" y="2252257"/>
              <a:ext cx="384387" cy="291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825" dirty="0">
                  <a:solidFill>
                    <a:schemeClr val="bg1"/>
                  </a:solidFill>
                </a:rPr>
                <a:t>4G</a:t>
              </a:r>
              <a:endParaRPr lang="zh-CN" altLang="en-US" sz="825" dirty="0">
                <a:solidFill>
                  <a:schemeClr val="bg1"/>
                </a:solidFill>
              </a:endParaRPr>
            </a:p>
          </p:txBody>
        </p:sp>
        <p:pic>
          <p:nvPicPr>
            <p:cNvPr id="36" name="Picture 3" descr="C:\Users\user\Desktop\ppt\图片\icon\icon2-0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3754" y="2238115"/>
              <a:ext cx="822857" cy="822857"/>
            </a:xfrm>
            <a:prstGeom prst="rect">
              <a:avLst/>
            </a:prstGeom>
            <a:noFill/>
          </p:spPr>
        </p:pic>
      </p:grpSp>
      <p:sp>
        <p:nvSpPr>
          <p:cNvPr id="41" name="TextBox 40"/>
          <p:cNvSpPr txBox="1"/>
          <p:nvPr/>
        </p:nvSpPr>
        <p:spPr>
          <a:xfrm>
            <a:off x="1547742" y="1562656"/>
            <a:ext cx="242807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</a:pPr>
            <a:r>
              <a:rPr lang="en-US" altLang="zh-CN" sz="1050" b="1" dirty="0">
                <a:solidFill>
                  <a:srgbClr val="CD3333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050" b="1" dirty="0">
                <a:solidFill>
                  <a:srgbClr val="CD3333"/>
                </a:solidFill>
                <a:latin typeface="微软雅黑" panose="020B0503020204020204" charset="-122"/>
                <a:ea typeface="微软雅黑" panose="020B0503020204020204" charset="-122"/>
              </a:rPr>
              <a:t>寸小巧屏</a:t>
            </a:r>
            <a:r>
              <a:rPr lang="en-US" altLang="zh-CN" sz="1050" b="1" dirty="0">
                <a:solidFill>
                  <a:srgbClr val="CD3333"/>
                </a:solidFill>
                <a:latin typeface="微软雅黑" panose="020B0503020204020204" charset="-122"/>
                <a:ea typeface="微软雅黑" panose="020B0503020204020204" charset="-122"/>
              </a:rPr>
              <a:t>+4G</a:t>
            </a:r>
            <a:r>
              <a:rPr lang="zh-CN" altLang="en-US" sz="1050" b="1" dirty="0">
                <a:solidFill>
                  <a:srgbClr val="CD3333"/>
                </a:solidFill>
                <a:latin typeface="微软雅黑" panose="020B0503020204020204" charset="-122"/>
                <a:ea typeface="微软雅黑" panose="020B0503020204020204" charset="-122"/>
              </a:rPr>
              <a:t>全网通</a:t>
            </a:r>
            <a:r>
              <a:rPr lang="en-US" altLang="zh-CN" sz="1050" b="1" dirty="0">
                <a:solidFill>
                  <a:srgbClr val="CD3333"/>
                </a:solidFill>
                <a:latin typeface="微软雅黑" panose="020B0503020204020204" charset="-122"/>
                <a:ea typeface="微软雅黑" panose="020B0503020204020204" charset="-122"/>
              </a:rPr>
              <a:t>+ WIFI</a:t>
            </a:r>
            <a:endParaRPr lang="en-US" altLang="zh-CN" sz="1050" b="1" dirty="0">
              <a:solidFill>
                <a:srgbClr val="CD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移动、电信、联调均支持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</a:pP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方正兰亭刊黑_GBK" pitchFamily="2" charset="-122"/>
              <a:ea typeface="方正兰亭刊黑_GBK" pitchFamily="2" charset="-122"/>
            </a:endParaRPr>
          </a:p>
          <a:p>
            <a:pPr marL="342900" indent="-342900">
              <a:lnSpc>
                <a:spcPct val="150000"/>
              </a:lnSpc>
            </a:pPr>
            <a:r>
              <a:rPr lang="zh-CN" altLang="en-US" sz="1050" b="1" dirty="0">
                <a:solidFill>
                  <a:srgbClr val="CD3333"/>
                </a:solidFill>
                <a:latin typeface="微软雅黑" panose="020B0503020204020204" charset="-122"/>
                <a:ea typeface="微软雅黑" panose="020B0503020204020204" charset="-122"/>
              </a:rPr>
              <a:t>用户体验佳</a:t>
            </a:r>
            <a:endParaRPr lang="en-US" altLang="zh-CN" sz="1050" b="1" dirty="0">
              <a:solidFill>
                <a:srgbClr val="CD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刊黑_GBK" pitchFamily="2" charset="-122"/>
                <a:ea typeface="方正兰亭刊黑_GBK" pitchFamily="2" charset="-122"/>
              </a:rPr>
              <a:t>5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寸全触屏设计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方正兰亭刊黑_GBK" pitchFamily="2" charset="-122"/>
              <a:ea typeface="方正兰亭刊黑_GBK" pitchFamily="2" charset="-122"/>
            </a:endParaRPr>
          </a:p>
          <a:p>
            <a:pPr marL="342900" indent="-342900">
              <a:lnSpc>
                <a:spcPct val="150000"/>
              </a:lnSpc>
            </a:pP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方正兰亭刊黑_GBK" pitchFamily="2" charset="-122"/>
              <a:ea typeface="方正兰亭刊黑_GBK" pitchFamily="2" charset="-122"/>
            </a:endParaRPr>
          </a:p>
          <a:p>
            <a:pPr marL="342900" indent="-342900">
              <a:lnSpc>
                <a:spcPct val="150000"/>
              </a:lnSpc>
            </a:pPr>
            <a:r>
              <a:rPr lang="zh-CN" altLang="en-US" sz="1050" b="1" dirty="0">
                <a:solidFill>
                  <a:srgbClr val="CD3333"/>
                </a:solidFill>
                <a:latin typeface="微软雅黑" panose="020B0503020204020204" charset="-122"/>
                <a:ea typeface="微软雅黑" panose="020B0503020204020204" charset="-122"/>
              </a:rPr>
              <a:t>续航能力强</a:t>
            </a:r>
            <a:endParaRPr lang="en-US" altLang="zh-CN" sz="1050" b="1" dirty="0">
              <a:solidFill>
                <a:srgbClr val="CD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7.2V/2600mAh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大容量锂电池</a:t>
            </a:r>
            <a:endParaRPr lang="zh-CN" altLang="en-US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Freeform 2345"/>
          <p:cNvSpPr>
            <a:spLocks noEditPoints="1"/>
          </p:cNvSpPr>
          <p:nvPr/>
        </p:nvSpPr>
        <p:spPr bwMode="auto">
          <a:xfrm>
            <a:off x="904715" y="2372870"/>
            <a:ext cx="309291" cy="572481"/>
          </a:xfrm>
          <a:custGeom>
            <a:avLst/>
            <a:gdLst>
              <a:gd name="T0" fmla="*/ 292714 w 86"/>
              <a:gd name="T1" fmla="*/ 0 h 164"/>
              <a:gd name="T2" fmla="*/ 197411 w 86"/>
              <a:gd name="T3" fmla="*/ 72758 h 164"/>
              <a:gd name="T4" fmla="*/ 81687 w 86"/>
              <a:gd name="T5" fmla="*/ 85987 h 164"/>
              <a:gd name="T6" fmla="*/ 68073 w 86"/>
              <a:gd name="T7" fmla="*/ 198432 h 164"/>
              <a:gd name="T8" fmla="*/ 0 w 86"/>
              <a:gd name="T9" fmla="*/ 291034 h 164"/>
              <a:gd name="T10" fmla="*/ 68073 w 86"/>
              <a:gd name="T11" fmla="*/ 377021 h 164"/>
              <a:gd name="T12" fmla="*/ 81687 w 86"/>
              <a:gd name="T13" fmla="*/ 489466 h 164"/>
              <a:gd name="T14" fmla="*/ 197411 w 86"/>
              <a:gd name="T15" fmla="*/ 509309 h 164"/>
              <a:gd name="T16" fmla="*/ 292714 w 86"/>
              <a:gd name="T17" fmla="*/ 575453 h 164"/>
              <a:gd name="T18" fmla="*/ 388016 w 86"/>
              <a:gd name="T19" fmla="*/ 509309 h 164"/>
              <a:gd name="T20" fmla="*/ 503740 w 86"/>
              <a:gd name="T21" fmla="*/ 489466 h 164"/>
              <a:gd name="T22" fmla="*/ 517354 w 86"/>
              <a:gd name="T23" fmla="*/ 377021 h 164"/>
              <a:gd name="T24" fmla="*/ 585427 w 86"/>
              <a:gd name="T25" fmla="*/ 291034 h 164"/>
              <a:gd name="T26" fmla="*/ 517354 w 86"/>
              <a:gd name="T27" fmla="*/ 198432 h 164"/>
              <a:gd name="T28" fmla="*/ 503740 w 86"/>
              <a:gd name="T29" fmla="*/ 85987 h 164"/>
              <a:gd name="T30" fmla="*/ 388016 w 86"/>
              <a:gd name="T31" fmla="*/ 72758 h 164"/>
              <a:gd name="T32" fmla="*/ 292714 w 86"/>
              <a:gd name="T33" fmla="*/ 0 h 164"/>
              <a:gd name="T34" fmla="*/ 292714 w 86"/>
              <a:gd name="T35" fmla="*/ 158746 h 164"/>
              <a:gd name="T36" fmla="*/ 422052 w 86"/>
              <a:gd name="T37" fmla="*/ 291034 h 164"/>
              <a:gd name="T38" fmla="*/ 292714 w 86"/>
              <a:gd name="T39" fmla="*/ 416707 h 164"/>
              <a:gd name="T40" fmla="*/ 163375 w 86"/>
              <a:gd name="T41" fmla="*/ 291034 h 164"/>
              <a:gd name="T42" fmla="*/ 292714 w 86"/>
              <a:gd name="T43" fmla="*/ 158746 h 164"/>
              <a:gd name="T44" fmla="*/ 197411 w 86"/>
              <a:gd name="T45" fmla="*/ 601911 h 164"/>
              <a:gd name="T46" fmla="*/ 129339 w 86"/>
              <a:gd name="T47" fmla="*/ 608525 h 164"/>
              <a:gd name="T48" fmla="*/ 129339 w 86"/>
              <a:gd name="T49" fmla="*/ 1084762 h 164"/>
              <a:gd name="T50" fmla="*/ 456089 w 86"/>
              <a:gd name="T51" fmla="*/ 1084762 h 164"/>
              <a:gd name="T52" fmla="*/ 456089 w 86"/>
              <a:gd name="T53" fmla="*/ 608525 h 164"/>
              <a:gd name="T54" fmla="*/ 388016 w 86"/>
              <a:gd name="T55" fmla="*/ 601911 h 164"/>
              <a:gd name="T56" fmla="*/ 292714 w 86"/>
              <a:gd name="T57" fmla="*/ 668055 h 164"/>
              <a:gd name="T58" fmla="*/ 197411 w 86"/>
              <a:gd name="T59" fmla="*/ 601911 h 16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86"/>
              <a:gd name="T91" fmla="*/ 0 h 164"/>
              <a:gd name="T92" fmla="*/ 86 w 86"/>
              <a:gd name="T93" fmla="*/ 164 h 16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86" h="164">
                <a:moveTo>
                  <a:pt x="43" y="0"/>
                </a:moveTo>
                <a:cubicBezTo>
                  <a:pt x="37" y="0"/>
                  <a:pt x="31" y="5"/>
                  <a:pt x="29" y="11"/>
                </a:cubicBezTo>
                <a:cubicBezTo>
                  <a:pt x="24" y="8"/>
                  <a:pt x="17" y="8"/>
                  <a:pt x="12" y="13"/>
                </a:cubicBezTo>
                <a:cubicBezTo>
                  <a:pt x="8" y="18"/>
                  <a:pt x="7" y="25"/>
                  <a:pt x="10" y="30"/>
                </a:cubicBezTo>
                <a:cubicBezTo>
                  <a:pt x="4" y="32"/>
                  <a:pt x="0" y="37"/>
                  <a:pt x="0" y="44"/>
                </a:cubicBezTo>
                <a:cubicBezTo>
                  <a:pt x="0" y="50"/>
                  <a:pt x="4" y="55"/>
                  <a:pt x="10" y="57"/>
                </a:cubicBezTo>
                <a:cubicBezTo>
                  <a:pt x="7" y="63"/>
                  <a:pt x="8" y="70"/>
                  <a:pt x="12" y="74"/>
                </a:cubicBezTo>
                <a:cubicBezTo>
                  <a:pt x="17" y="79"/>
                  <a:pt x="24" y="80"/>
                  <a:pt x="29" y="77"/>
                </a:cubicBezTo>
                <a:cubicBezTo>
                  <a:pt x="31" y="82"/>
                  <a:pt x="37" y="87"/>
                  <a:pt x="43" y="87"/>
                </a:cubicBezTo>
                <a:cubicBezTo>
                  <a:pt x="49" y="87"/>
                  <a:pt x="55" y="82"/>
                  <a:pt x="57" y="77"/>
                </a:cubicBezTo>
                <a:cubicBezTo>
                  <a:pt x="62" y="80"/>
                  <a:pt x="69" y="79"/>
                  <a:pt x="74" y="74"/>
                </a:cubicBezTo>
                <a:cubicBezTo>
                  <a:pt x="78" y="70"/>
                  <a:pt x="79" y="63"/>
                  <a:pt x="76" y="57"/>
                </a:cubicBezTo>
                <a:cubicBezTo>
                  <a:pt x="82" y="55"/>
                  <a:pt x="86" y="50"/>
                  <a:pt x="86" y="44"/>
                </a:cubicBezTo>
                <a:cubicBezTo>
                  <a:pt x="86" y="37"/>
                  <a:pt x="82" y="32"/>
                  <a:pt x="76" y="30"/>
                </a:cubicBezTo>
                <a:cubicBezTo>
                  <a:pt x="79" y="25"/>
                  <a:pt x="78" y="18"/>
                  <a:pt x="74" y="13"/>
                </a:cubicBezTo>
                <a:cubicBezTo>
                  <a:pt x="69" y="8"/>
                  <a:pt x="62" y="8"/>
                  <a:pt x="57" y="11"/>
                </a:cubicBezTo>
                <a:cubicBezTo>
                  <a:pt x="55" y="5"/>
                  <a:pt x="49" y="0"/>
                  <a:pt x="43" y="0"/>
                </a:cubicBezTo>
                <a:close/>
                <a:moveTo>
                  <a:pt x="43" y="24"/>
                </a:moveTo>
                <a:cubicBezTo>
                  <a:pt x="54" y="24"/>
                  <a:pt x="62" y="33"/>
                  <a:pt x="62" y="44"/>
                </a:cubicBezTo>
                <a:cubicBezTo>
                  <a:pt x="62" y="54"/>
                  <a:pt x="54" y="63"/>
                  <a:pt x="43" y="63"/>
                </a:cubicBezTo>
                <a:cubicBezTo>
                  <a:pt x="32" y="63"/>
                  <a:pt x="24" y="54"/>
                  <a:pt x="24" y="44"/>
                </a:cubicBezTo>
                <a:cubicBezTo>
                  <a:pt x="24" y="33"/>
                  <a:pt x="32" y="24"/>
                  <a:pt x="43" y="24"/>
                </a:cubicBezTo>
                <a:close/>
                <a:moveTo>
                  <a:pt x="29" y="91"/>
                </a:moveTo>
                <a:cubicBezTo>
                  <a:pt x="26" y="93"/>
                  <a:pt x="22" y="93"/>
                  <a:pt x="19" y="92"/>
                </a:cubicBezTo>
                <a:cubicBezTo>
                  <a:pt x="19" y="164"/>
                  <a:pt x="19" y="164"/>
                  <a:pt x="19" y="164"/>
                </a:cubicBezTo>
                <a:cubicBezTo>
                  <a:pt x="45" y="136"/>
                  <a:pt x="42" y="138"/>
                  <a:pt x="67" y="164"/>
                </a:cubicBezTo>
                <a:cubicBezTo>
                  <a:pt x="67" y="92"/>
                  <a:pt x="67" y="92"/>
                  <a:pt x="67" y="92"/>
                </a:cubicBezTo>
                <a:cubicBezTo>
                  <a:pt x="64" y="93"/>
                  <a:pt x="60" y="93"/>
                  <a:pt x="57" y="91"/>
                </a:cubicBezTo>
                <a:cubicBezTo>
                  <a:pt x="55" y="97"/>
                  <a:pt x="49" y="101"/>
                  <a:pt x="43" y="101"/>
                </a:cubicBezTo>
                <a:cubicBezTo>
                  <a:pt x="37" y="101"/>
                  <a:pt x="31" y="97"/>
                  <a:pt x="29" y="91"/>
                </a:cubicBezTo>
                <a:close/>
              </a:path>
            </a:pathLst>
          </a:cu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9550" y="147320"/>
            <a:ext cx="3364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支付终端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智能灵动版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04496" y="672219"/>
          <a:ext cx="7535545" cy="4208780"/>
        </p:xfrm>
        <a:graphic>
          <a:graphicData uri="http://schemas.openxmlformats.org/drawingml/2006/table">
            <a:tbl>
              <a:tblPr/>
              <a:tblGrid>
                <a:gridCol w="1387475"/>
                <a:gridCol w="6148070"/>
              </a:tblGrid>
              <a:tr h="22542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zh-CN" sz="1350" b="1" kern="0" dirty="0">
                          <a:solidFill>
                            <a:schemeClr val="bg1"/>
                          </a:solidFill>
                          <a:effectLst/>
                          <a:latin typeface="Adobe 黑体 Std R" panose="020B0400000000000000" pitchFamily="34" charset="-122"/>
                          <a:ea typeface="Adobe 黑体 Std R" panose="020B0400000000000000" pitchFamily="34" charset="-122"/>
                          <a:cs typeface="宋体" panose="02010600030101010101" pitchFamily="2" charset="-122"/>
                        </a:rPr>
                        <a:t>项目</a:t>
                      </a:r>
                      <a:endParaRPr lang="zh-CN" sz="1350" b="1" kern="0" dirty="0">
                        <a:solidFill>
                          <a:schemeClr val="bg1"/>
                        </a:solidFill>
                        <a:effectLst/>
                        <a:latin typeface="Adobe 黑体 Std R" panose="020B0400000000000000" pitchFamily="34" charset="-122"/>
                        <a:ea typeface="Adobe 黑体 Std R" panose="020B0400000000000000" pitchFamily="34" charset="-122"/>
                        <a:cs typeface="宋体" panose="02010600030101010101" pitchFamily="2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5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350" b="1" kern="0" dirty="0">
                          <a:solidFill>
                            <a:schemeClr val="bg1"/>
                          </a:solidFill>
                          <a:effectLst/>
                          <a:latin typeface="Adobe 黑体 Std R" panose="020B0400000000000000" pitchFamily="34" charset="-122"/>
                          <a:ea typeface="Adobe 黑体 Std R" panose="020B0400000000000000" pitchFamily="34" charset="-122"/>
                          <a:cs typeface="宋体" panose="02010600030101010101" pitchFamily="2" charset="-122"/>
                        </a:rPr>
                        <a:t>技术指标</a:t>
                      </a:r>
                      <a:endParaRPr lang="zh-CN" sz="1350" b="1" kern="0" dirty="0">
                        <a:solidFill>
                          <a:schemeClr val="bg1"/>
                        </a:solidFill>
                        <a:effectLst/>
                        <a:latin typeface="Adobe 黑体 Std R" panose="020B0400000000000000" pitchFamily="34" charset="-122"/>
                        <a:ea typeface="Adobe 黑体 Std R" panose="020B0400000000000000" pitchFamily="34" charset="-122"/>
                        <a:cs typeface="宋体" panose="02010600030101010101" pitchFamily="2" charset="-122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5FF"/>
                    </a:solidFill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处理器</a:t>
                      </a:r>
                      <a:endParaRPr 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ARM Cortex-A7 4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核，主频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1.1GHz</a:t>
                      </a:r>
                      <a:endParaRPr 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存储器</a:t>
                      </a:r>
                      <a:endParaRPr lang="zh-CN" sz="9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1GB RAM + 8GB ROM</a:t>
                      </a:r>
                      <a:endParaRPr lang="en-US" sz="9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显示屏</a:t>
                      </a:r>
                      <a:endParaRPr lang="zh-CN" sz="9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5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英寸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IPS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屏，分辨率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1280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×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720</a:t>
                      </a:r>
                      <a:endParaRPr 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键盘</a:t>
                      </a:r>
                      <a:endParaRPr lang="zh-CN" sz="9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电容式触摸屏，支持电子签名</a:t>
                      </a:r>
                      <a:endParaRPr 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密码键盘</a:t>
                      </a:r>
                      <a:endParaRPr lang="zh-CN" sz="9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内置密码键盘</a:t>
                      </a:r>
                      <a:endParaRPr 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打印机</a:t>
                      </a:r>
                      <a:endParaRPr lang="zh-CN" sz="9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内置高速热敏打印机，打印速度大于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18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行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/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秒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，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支持宽度为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58mm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，外径为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40mm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的纸卷</a:t>
                      </a:r>
                      <a:endParaRPr 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磁卡阅读器</a:t>
                      </a:r>
                      <a:endParaRPr 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支持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ISO7811 1/2/3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磁道卡，双向划卡</a:t>
                      </a:r>
                      <a:endParaRPr 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95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IC</a:t>
                      </a:r>
                      <a:r>
                        <a:rPr lang="zh-CN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卡读写器</a:t>
                      </a:r>
                      <a:endParaRPr lang="zh-CN" sz="9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1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个，符合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ISO7816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、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PBOC3.0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和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EMV 4.2 LEVEL 1&amp;2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规范</a:t>
                      </a:r>
                      <a:endParaRPr 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非接卡读卡器</a:t>
                      </a:r>
                      <a:endParaRPr lang="zh-CN" sz="9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支持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ISO/IEC 14443 Type A&amp;B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、</a:t>
                      </a:r>
                      <a:r>
                        <a:rPr lang="en-US" sz="90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MiFare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卡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,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符合</a:t>
                      </a:r>
                      <a:r>
                        <a:rPr lang="en-US" sz="90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qPBOC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、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PAYPASS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和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PAYWAVE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规范</a:t>
                      </a:r>
                      <a:endParaRPr 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SIM</a:t>
                      </a:r>
                      <a:r>
                        <a:rPr lang="zh-CN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卡座</a:t>
                      </a:r>
                      <a:endParaRPr lang="zh-CN" sz="9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1</a:t>
                      </a:r>
                      <a:r>
                        <a:rPr lang="zh-CN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个，用于无线通信网身份识别，支持</a:t>
                      </a:r>
                      <a:r>
                        <a:rPr lang="en-US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1.8V</a:t>
                      </a:r>
                      <a:r>
                        <a:rPr lang="zh-CN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、</a:t>
                      </a:r>
                      <a:r>
                        <a:rPr lang="en-US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3.0V</a:t>
                      </a:r>
                      <a:r>
                        <a:rPr lang="zh-CN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卡</a:t>
                      </a:r>
                      <a:endParaRPr lang="zh-CN" sz="9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SAM</a:t>
                      </a:r>
                      <a:r>
                        <a:rPr lang="zh-CN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卡座</a:t>
                      </a:r>
                      <a:endParaRPr lang="zh-CN" sz="9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个</a:t>
                      </a:r>
                      <a:endParaRPr 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外置大容量存储卡</a:t>
                      </a:r>
                      <a:endParaRPr lang="zh-CN" sz="9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Micro SD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卡接口，最大支持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32GB</a:t>
                      </a:r>
                      <a:endParaRPr 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条码阅读器</a:t>
                      </a:r>
                      <a:endParaRPr lang="zh-CN" sz="9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支持一维条码或二维条码扫描阅读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(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前置专业扫码模组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)</a:t>
                      </a:r>
                      <a:endParaRPr 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76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无线通信方式</a:t>
                      </a:r>
                      <a:endParaRPr lang="zh-CN" sz="9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4G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全网通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，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Wi-Fi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通讯，支持热点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，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Bluetooth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通讯</a:t>
                      </a:r>
                      <a:endParaRPr 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其他外设</a:t>
                      </a:r>
                      <a:endParaRPr lang="zh-CN" sz="9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可选配：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底座（仅充电）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，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扩展底座（支持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USB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口、以太网扩展）</a:t>
                      </a:r>
                      <a:endParaRPr 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提示音功能</a:t>
                      </a:r>
                      <a:endParaRPr lang="zh-CN" sz="9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支持耳机或免提通话、支持录音、支持语音播放</a:t>
                      </a:r>
                      <a:endParaRPr 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锂电池</a:t>
                      </a:r>
                      <a:endParaRPr lang="zh-CN" sz="9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内置可拆卸双节锂电池，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7.2V/2600mAh</a:t>
                      </a:r>
                      <a:endParaRPr 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外置电源</a:t>
                      </a:r>
                      <a:endParaRPr 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输入：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100V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～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240V AC/50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～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60Hz/0.2A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，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输出：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5V DC/1A</a:t>
                      </a:r>
                      <a:r>
                        <a:rPr lang="zh-CN" alt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，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通用</a:t>
                      </a:r>
                      <a:r>
                        <a:rPr lang="en-US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Micro USB</a:t>
                      </a:r>
                      <a:r>
                        <a:rPr 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接口</a:t>
                      </a:r>
                      <a:endParaRPr 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3925" marR="339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209550" y="147320"/>
            <a:ext cx="3364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硬件配置说明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智能终端：智能灵动版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7234" y="2700393"/>
            <a:ext cx="1745365" cy="11522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446" y="4163338"/>
            <a:ext cx="2286000" cy="5048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795" y="2758712"/>
            <a:ext cx="1417789" cy="10355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42" y="914458"/>
            <a:ext cx="5038090" cy="388614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27853" y="4329189"/>
            <a:ext cx="726141" cy="173124"/>
          </a:xfrm>
          <a:prstGeom prst="rect">
            <a:avLst/>
          </a:prstGeom>
          <a:solidFill>
            <a:srgbClr val="23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825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扫码点餐</a:t>
            </a:r>
            <a:endParaRPr lang="zh-CN" altLang="en-US" sz="825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cxnSp>
        <p:nvCxnSpPr>
          <p:cNvPr id="11" name="肘形连接符 10"/>
          <p:cNvCxnSpPr/>
          <p:nvPr/>
        </p:nvCxnSpPr>
        <p:spPr>
          <a:xfrm rot="10800000" flipV="1">
            <a:off x="1353995" y="3026372"/>
            <a:ext cx="1484204" cy="1389379"/>
          </a:xfrm>
          <a:prstGeom prst="bentConnector3">
            <a:avLst>
              <a:gd name="adj1" fmla="val 747"/>
            </a:avLst>
          </a:prstGeom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2753775" y="2857529"/>
            <a:ext cx="168844" cy="168844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50"/>
          </a:p>
        </p:txBody>
      </p:sp>
      <p:sp>
        <p:nvSpPr>
          <p:cNvPr id="22" name="矩形 21"/>
          <p:cNvSpPr/>
          <p:nvPr/>
        </p:nvSpPr>
        <p:spPr>
          <a:xfrm>
            <a:off x="102490" y="3699222"/>
            <a:ext cx="726141" cy="173124"/>
          </a:xfrm>
          <a:prstGeom prst="rect">
            <a:avLst/>
          </a:prstGeom>
          <a:solidFill>
            <a:srgbClr val="23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825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菜品识别</a:t>
            </a:r>
            <a:endParaRPr lang="zh-CN" altLang="en-US" sz="825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cxnSp>
        <p:nvCxnSpPr>
          <p:cNvPr id="23" name="肘形连接符 22"/>
          <p:cNvCxnSpPr>
            <a:stCxn id="24" idx="4"/>
          </p:cNvCxnSpPr>
          <p:nvPr/>
        </p:nvCxnSpPr>
        <p:spPr>
          <a:xfrm rot="5400000">
            <a:off x="1400976" y="2512511"/>
            <a:ext cx="700929" cy="1845617"/>
          </a:xfrm>
          <a:prstGeom prst="bentConnector2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2589827" y="2916011"/>
            <a:ext cx="168844" cy="168844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50"/>
          </a:p>
        </p:txBody>
      </p:sp>
      <p:sp>
        <p:nvSpPr>
          <p:cNvPr id="26" name="矩形 25"/>
          <p:cNvSpPr/>
          <p:nvPr/>
        </p:nvSpPr>
        <p:spPr>
          <a:xfrm>
            <a:off x="456588" y="1266083"/>
            <a:ext cx="726141" cy="173124"/>
          </a:xfrm>
          <a:prstGeom prst="rect">
            <a:avLst/>
          </a:prstGeom>
          <a:solidFill>
            <a:srgbClr val="23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825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前台点餐</a:t>
            </a:r>
            <a:endParaRPr lang="zh-CN" altLang="en-US" sz="825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cxnSp>
        <p:nvCxnSpPr>
          <p:cNvPr id="27" name="肘形连接符 26"/>
          <p:cNvCxnSpPr>
            <a:stCxn id="28" idx="4"/>
            <a:endCxn id="26" idx="3"/>
          </p:cNvCxnSpPr>
          <p:nvPr/>
        </p:nvCxnSpPr>
        <p:spPr>
          <a:xfrm rot="5400000" flipH="1">
            <a:off x="1156718" y="1378657"/>
            <a:ext cx="1384490" cy="1332466"/>
          </a:xfrm>
          <a:prstGeom prst="bentConnector4">
            <a:avLst>
              <a:gd name="adj1" fmla="val -12384"/>
              <a:gd name="adj2" fmla="val 53168"/>
            </a:avLst>
          </a:prstGeom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/>
          <p:cNvSpPr/>
          <p:nvPr/>
        </p:nvSpPr>
        <p:spPr>
          <a:xfrm>
            <a:off x="2430773" y="2568290"/>
            <a:ext cx="168844" cy="168844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50"/>
          </a:p>
        </p:txBody>
      </p:sp>
      <p:sp>
        <p:nvSpPr>
          <p:cNvPr id="30" name="矩形 29"/>
          <p:cNvSpPr/>
          <p:nvPr/>
        </p:nvSpPr>
        <p:spPr>
          <a:xfrm>
            <a:off x="3758194" y="929739"/>
            <a:ext cx="726141" cy="173124"/>
          </a:xfrm>
          <a:prstGeom prst="rect">
            <a:avLst/>
          </a:prstGeom>
          <a:solidFill>
            <a:srgbClr val="23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825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扫脸支付</a:t>
            </a:r>
            <a:endParaRPr lang="zh-CN" altLang="en-US" sz="825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4053654" y="2399447"/>
            <a:ext cx="168844" cy="168844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50"/>
          </a:p>
        </p:txBody>
      </p:sp>
      <p:cxnSp>
        <p:nvCxnSpPr>
          <p:cNvPr id="33" name="直接连接符 32"/>
          <p:cNvCxnSpPr>
            <a:stCxn id="30" idx="2"/>
            <a:endCxn id="31" idx="0"/>
          </p:cNvCxnSpPr>
          <p:nvPr/>
        </p:nvCxnSpPr>
        <p:spPr>
          <a:xfrm>
            <a:off x="4121264" y="1102863"/>
            <a:ext cx="16812" cy="1296584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3141151" y="362769"/>
            <a:ext cx="726141" cy="173124"/>
          </a:xfrm>
          <a:prstGeom prst="rect">
            <a:avLst/>
          </a:prstGeom>
          <a:solidFill>
            <a:srgbClr val="23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825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小程序预点</a:t>
            </a:r>
            <a:endParaRPr lang="zh-CN" altLang="en-US" sz="825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3419800" y="2531549"/>
            <a:ext cx="168844" cy="168844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50"/>
          </a:p>
        </p:txBody>
      </p:sp>
      <p:cxnSp>
        <p:nvCxnSpPr>
          <p:cNvPr id="39" name="直接连接符 38"/>
          <p:cNvCxnSpPr>
            <a:stCxn id="37" idx="2"/>
            <a:endCxn id="38" idx="0"/>
          </p:cNvCxnSpPr>
          <p:nvPr/>
        </p:nvCxnSpPr>
        <p:spPr>
          <a:xfrm>
            <a:off x="3504221" y="535893"/>
            <a:ext cx="1" cy="1995656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7234" y="3971439"/>
            <a:ext cx="1120272" cy="95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文本框 21"/>
          <p:cNvSpPr txBox="1"/>
          <p:nvPr/>
        </p:nvSpPr>
        <p:spPr>
          <a:xfrm>
            <a:off x="6647180" y="873125"/>
            <a:ext cx="1157605" cy="1695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适用场景：</a:t>
            </a:r>
            <a:endParaRPr lang="en-US" altLang="zh-CN" sz="1050" b="1" dirty="0">
              <a:solidFill>
                <a:srgbClr val="CD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茶饮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烘培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快餐</a:t>
            </a:r>
            <a:endParaRPr lang="en-US" altLang="zh-CN" sz="105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kumimoji="1" lang="en-US" altLang="zh-CN" sz="15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kumimoji="1" lang="zh-CN" altLang="en-US" sz="21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05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典型客户：</a:t>
            </a:r>
            <a:endParaRPr kumimoji="1" lang="zh-CN" altLang="en-US" sz="105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9862" y="147263"/>
            <a:ext cx="142557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餐饮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轻快</a:t>
            </a:r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餐</a:t>
            </a:r>
            <a:endParaRPr lang="zh-CN" altLang="en-US" sz="18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25697" t="7010" r="26429" b="5739"/>
          <a:stretch>
            <a:fillRect/>
          </a:stretch>
        </p:blipFill>
        <p:spPr>
          <a:xfrm>
            <a:off x="1778223" y="1218389"/>
            <a:ext cx="2410485" cy="33223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22" y="954240"/>
            <a:ext cx="1261581" cy="358649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518589" y="1610833"/>
            <a:ext cx="4625411" cy="1578935"/>
          </a:xfrm>
          <a:prstGeom prst="rect">
            <a:avLst/>
          </a:prstGeom>
          <a:solidFill>
            <a:srgbClr val="00B5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19"/>
          <p:cNvSpPr txBox="1"/>
          <p:nvPr/>
        </p:nvSpPr>
        <p:spPr>
          <a:xfrm>
            <a:off x="4723492" y="1687215"/>
            <a:ext cx="4214768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解放双手、扫脸就购；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语音播报，收款清晰；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专业扫码摄像头，高性能硬件解码；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473170" y="1886564"/>
            <a:ext cx="162018" cy="1620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473170" y="2297843"/>
            <a:ext cx="162018" cy="1620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473170" y="2729891"/>
            <a:ext cx="162018" cy="1620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9550" y="147320"/>
            <a:ext cx="3281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支付终端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青蛙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蜻蜓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687985" y="799076"/>
            <a:ext cx="7768037" cy="92202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195" kern="13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在收银机上新增“扫脸支付”，点击之后扫脸设备亮起，客人扫脸后，</a:t>
            </a:r>
            <a:r>
              <a:rPr lang="zh-CN" altLang="en-US" sz="1195" kern="1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自动识别出会员信息，弹出如下图所示界面</a:t>
            </a:r>
            <a:r>
              <a:rPr lang="zh-CN" altLang="en-US" sz="1195" kern="13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，会员可自行选择匹配的优惠券、积分、会员卡抵扣后完成买单，提升用户体验，且支付核销一体化，提升收银效率。对于非会员，也可在</a:t>
            </a:r>
            <a:r>
              <a:rPr lang="zh-CN" altLang="en-US" sz="1195" kern="1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扫脸后自动关注商家公众号，关注即会员</a:t>
            </a:r>
            <a:r>
              <a:rPr lang="zh-CN" altLang="en-US" sz="1195" kern="1300" dirty="0">
                <a:solidFill>
                  <a:srgbClr val="186AB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195" kern="1300" dirty="0">
              <a:solidFill>
                <a:srgbClr val="186AB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32" y="2100743"/>
            <a:ext cx="3993368" cy="2246270"/>
          </a:xfrm>
          <a:prstGeom prst="rect">
            <a:avLst/>
          </a:prstGeom>
          <a:effectLst>
            <a:outerShdw blurRad="368300" dist="50800" dir="5400000" algn="ctr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5002367" y="1720994"/>
            <a:ext cx="1470339" cy="2687270"/>
            <a:chOff x="3527524" y="2004335"/>
            <a:chExt cx="2182460" cy="4201321"/>
          </a:xfrm>
          <a:effectLst>
            <a:outerShdw blurRad="368300" dist="50800" dir="5400000" algn="ctr" rotWithShape="0">
              <a:srgbClr val="000000">
                <a:alpha val="43000"/>
              </a:srgbClr>
            </a:outerShdw>
          </a:effectLst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7524" y="2004335"/>
              <a:ext cx="2182460" cy="380447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6840" y="3761240"/>
              <a:ext cx="2058916" cy="244441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6724631" y="1720994"/>
            <a:ext cx="1487913" cy="2687270"/>
            <a:chOff x="6320334" y="2087169"/>
            <a:chExt cx="2319758" cy="446566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0334" y="2087169"/>
              <a:ext cx="2319758" cy="4043809"/>
            </a:xfrm>
            <a:prstGeom prst="rect">
              <a:avLst/>
            </a:prstGeom>
            <a:effectLst>
              <a:outerShdw blurRad="393700" dist="50800" dir="5400000" algn="ctr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4562" y="3851523"/>
              <a:ext cx="2051959" cy="2701313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209550" y="147320"/>
            <a:ext cx="3281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扫脸买单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支付核销一体化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180" y="3588385"/>
            <a:ext cx="720090" cy="762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6"/>
          <p:cNvSpPr>
            <a:spLocks noChangeArrowheads="1"/>
          </p:cNvSpPr>
          <p:nvPr/>
        </p:nvSpPr>
        <p:spPr bwMode="auto">
          <a:xfrm>
            <a:off x="1780234" y="2075729"/>
            <a:ext cx="4967856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defTabSz="456565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Roboto Th" pitchFamily="2" charset="0"/>
              </a:rPr>
              <a:t>THANKS</a:t>
            </a:r>
            <a:endParaRPr lang="en-US" altLang="zh-CN" sz="4800" b="1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Roboto Th" pitchFamily="2" charset="0"/>
            </a:endParaRPr>
          </a:p>
        </p:txBody>
      </p:sp>
      <p:sp>
        <p:nvSpPr>
          <p:cNvPr id="2" name="TextBox 7"/>
          <p:cNvSpPr>
            <a:spLocks noChangeArrowheads="1"/>
          </p:cNvSpPr>
          <p:nvPr/>
        </p:nvSpPr>
        <p:spPr bwMode="auto">
          <a:xfrm>
            <a:off x="1883250" y="3029108"/>
            <a:ext cx="6241152" cy="1270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p>
            <a:pPr defTabSz="456565">
              <a:lnSpc>
                <a:spcPct val="170000"/>
              </a:lnSpc>
            </a:pPr>
            <a:r>
              <a:rPr lang="zh-CN" altLang="en-US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珠海赋佳合利科技有限公司</a:t>
            </a:r>
            <a:endParaRPr lang="zh-CN" altLang="en-US" b="1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  <a:sym typeface="+mn-ea"/>
            </a:endParaRPr>
          </a:p>
          <a:p>
            <a:pPr defTabSz="456565">
              <a:lnSpc>
                <a:spcPct val="140000"/>
              </a:lnSpc>
            </a:pPr>
            <a:r>
              <a:rPr lang="zh-CN" altLang="en-US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官方网址：https://www.fupay.org/index.html</a:t>
            </a:r>
            <a:endParaRPr lang="zh-CN" altLang="en-US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  <a:sym typeface="+mn-ea"/>
            </a:endParaRPr>
          </a:p>
          <a:p>
            <a:pPr defTabSz="456565">
              <a:lnSpc>
                <a:spcPct val="140000"/>
              </a:lnSpc>
            </a:pPr>
            <a:r>
              <a:rPr lang="zh-CN" altLang="en-US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联系方式：</a:t>
            </a:r>
            <a:r>
              <a:rPr lang="en-US" altLang="zh-CN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400-027-0899</a:t>
            </a:r>
            <a:endParaRPr lang="en-US" altLang="zh-CN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</a:endParaRPr>
          </a:p>
          <a:p>
            <a:pPr defTabSz="456565">
              <a:lnSpc>
                <a:spcPct val="140000"/>
              </a:lnSpc>
            </a:pPr>
            <a:r>
              <a:rPr lang="zh-CN" altLang="en-US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地址：武汉市青山区和平大道钰龙时代中心25楼</a:t>
            </a:r>
            <a:endParaRPr lang="zh-CN" altLang="en-US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740" y="3455670"/>
            <a:ext cx="959485" cy="112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870" y="1099820"/>
            <a:ext cx="857250" cy="73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9745" y="3759835"/>
            <a:ext cx="1346200" cy="68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0220" y="1039495"/>
            <a:ext cx="1191260" cy="85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870" y="2400300"/>
            <a:ext cx="840740" cy="65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6400" y="2411095"/>
            <a:ext cx="1445895" cy="74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36795" y="2400300"/>
            <a:ext cx="960120" cy="75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09725" y="2284730"/>
            <a:ext cx="1039495" cy="88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89070" y="3710305"/>
            <a:ext cx="1516380" cy="729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7175" y="3661410"/>
            <a:ext cx="1083945" cy="87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9745" y="1072515"/>
            <a:ext cx="1572260" cy="786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740" y="2301240"/>
            <a:ext cx="857250" cy="86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09030" y="3469640"/>
            <a:ext cx="1099185" cy="11074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21245" y="1065530"/>
            <a:ext cx="815340" cy="7810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36340" y="1084580"/>
            <a:ext cx="1289685" cy="762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2850" y="2339340"/>
            <a:ext cx="1128395" cy="7651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9862" y="147263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合作案例</a:t>
            </a:r>
            <a:endParaRPr lang="zh-CN" altLang="en-US" sz="18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" name="表格 13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05790" y="719773"/>
          <a:ext cx="7675245" cy="380873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558415"/>
                <a:gridCol w="2558415"/>
                <a:gridCol w="2558415"/>
              </a:tblGrid>
              <a:tr h="452755"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比较项目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313" marR="68313" marT="34156" marB="34156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FU+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313" marR="68313" marT="34156" marB="34156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友商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313" marR="68313" marT="34156" marB="34156"/>
                </a:tc>
              </a:tr>
              <a:tr h="539115">
                <a:tc>
                  <a:txBody>
                    <a:bodyPr/>
                    <a:p>
                      <a:pPr algn="ctr">
                        <a:lnSpc>
                          <a:spcPct val="33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收费方式</a:t>
                      </a:r>
                      <a:endParaRPr lang="zh-CN" altLang="en-US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313" marR="68313" marT="34156" marB="34156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914400" rtl="0" fontAlgn="auto">
                        <a:lnSpc>
                          <a:spcPct val="2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费率可控</a:t>
                      </a:r>
                      <a:endParaRPr lang="en-US" altLang="zh-CN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l" rtl="0" fontAlgn="auto">
                        <a:lnSpc>
                          <a:spcPct val="210000"/>
                        </a:lnSpc>
                        <a:buNone/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软件不按模块收费，功能全开放</a:t>
                      </a:r>
                      <a:endParaRPr lang="zh-CN" altLang="en-US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313" marR="68313" marT="34156" marB="34156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fontAlgn="auto">
                        <a:lnSpc>
                          <a:spcPct val="16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费率高</a:t>
                      </a:r>
                      <a:endParaRPr lang="en-US" altLang="zh-CN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fontAlgn="auto">
                        <a:lnSpc>
                          <a:spcPct val="16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软件按模块按年收费</a:t>
                      </a:r>
                      <a:endParaRPr lang="en-US" altLang="zh-CN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fontAlgn="auto">
                        <a:lnSpc>
                          <a:spcPct val="16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每年收取服务费</a:t>
                      </a:r>
                      <a:endParaRPr lang="zh-CN" altLang="en-US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313" marR="68313" marT="34156" marB="34156">
                    <a:solidFill>
                      <a:schemeClr val="bg1"/>
                    </a:solidFill>
                  </a:tcPr>
                </a:tc>
              </a:tr>
              <a:tr h="233680">
                <a:tc>
                  <a:txBody>
                    <a:bodyPr/>
                    <a:p>
                      <a:pPr algn="ctr">
                        <a:lnSpc>
                          <a:spcPct val="19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投入可持续性</a:t>
                      </a:r>
                      <a:endParaRPr lang="zh-CN" altLang="en-US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313" marR="68313" marT="34156" marB="34156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fontAlgn="auto">
                        <a:lnSpc>
                          <a:spcPct val="16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业务盈利，研发投入大</a:t>
                      </a:r>
                      <a:endParaRPr lang="zh-CN" altLang="en-US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313" marR="68313" marT="34156" marB="34156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fontAlgn="auto">
                        <a:lnSpc>
                          <a:spcPct val="16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大部分亏损中</a:t>
                      </a:r>
                      <a:endParaRPr lang="zh-CN" altLang="en-US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313" marR="68313" marT="34156" marB="34156"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应急措施</a:t>
                      </a:r>
                      <a:endParaRPr lang="zh-CN" altLang="en-US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313" marR="68313" marT="34156" marB="34156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fontAlgn="auto">
                        <a:lnSpc>
                          <a:spcPct val="16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有灾备机房，主机房出现异常自动切换</a:t>
                      </a:r>
                      <a:endParaRPr lang="zh-CN" altLang="en-US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313" marR="68313" marT="34156" marB="34156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fontAlgn="auto">
                        <a:lnSpc>
                          <a:spcPct val="16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大多数无</a:t>
                      </a:r>
                      <a:endParaRPr lang="zh-CN" altLang="en-US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313" marR="68313" marT="34156" marB="34156">
                    <a:solidFill>
                      <a:schemeClr val="bg1"/>
                    </a:solidFill>
                  </a:tcPr>
                </a:tc>
              </a:tr>
              <a:tr h="891540">
                <a:tc>
                  <a:txBody>
                    <a:bodyPr/>
                    <a:p>
                      <a:pPr algn="ctr">
                        <a:lnSpc>
                          <a:spcPct val="39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会员系统</a:t>
                      </a:r>
                      <a:endParaRPr lang="zh-CN" altLang="en-US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313" marR="68313" marT="34156" marB="34156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fontAlgn="auto">
                        <a:lnSpc>
                          <a:spcPct val="16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全功能模块免费开放</a:t>
                      </a:r>
                      <a:endParaRPr lang="en-US" altLang="zh-CN"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fontAlgn="auto">
                        <a:lnSpc>
                          <a:spcPct val="16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支付</a:t>
                      </a:r>
                      <a:r>
                        <a:rPr lang="en-US" altLang="zh-CN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核销一体化，体验好</a:t>
                      </a:r>
                      <a:endParaRPr lang="en-US" altLang="zh-CN"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fontAlgn="auto">
                        <a:lnSpc>
                          <a:spcPct val="16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有预付卡牌照，合规发卡</a:t>
                      </a:r>
                      <a:endParaRPr lang="en-US" altLang="zh-CN"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fontAlgn="auto">
                        <a:lnSpc>
                          <a:spcPct val="16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互动游戏接入</a:t>
                      </a:r>
                      <a:endParaRPr lang="zh-CN" altLang="en-US"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313" marR="68313" marT="34156" marB="34156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fontAlgn="auto">
                        <a:lnSpc>
                          <a:spcPct val="20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分模块收费</a:t>
                      </a:r>
                      <a:endParaRPr lang="en-US" altLang="zh-CN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fontAlgn="auto">
                        <a:lnSpc>
                          <a:spcPct val="20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无预付卡牌照，需商户报备</a:t>
                      </a:r>
                      <a:endParaRPr lang="en-US" altLang="zh-CN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fontAlgn="auto">
                        <a:lnSpc>
                          <a:spcPct val="20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无互动游戏</a:t>
                      </a:r>
                      <a:endParaRPr lang="zh-CN" altLang="en-US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313" marR="68313" marT="34156" marB="34156">
                    <a:solidFill>
                      <a:schemeClr val="bg1"/>
                    </a:solidFill>
                  </a:tcPr>
                </a:tc>
              </a:tr>
              <a:tr h="480060">
                <a:tc>
                  <a:txBody>
                    <a:bodyPr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活动覆盖</a:t>
                      </a:r>
                      <a:endParaRPr lang="zh-CN" altLang="en-US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313" marR="68313" marT="34156" marB="34156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fontAlgn="auto">
                        <a:lnSpc>
                          <a:spcPct val="16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微信、支付宝补贴活动自动对接</a:t>
                      </a:r>
                      <a:endParaRPr lang="en-US" altLang="zh-CN"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fontAlgn="auto">
                        <a:lnSpc>
                          <a:spcPct val="16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对接</a:t>
                      </a:r>
                      <a:r>
                        <a:rPr lang="en-US" altLang="zh-CN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</a:t>
                      </a: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家银行信用卡中心活动</a:t>
                      </a:r>
                      <a:endParaRPr lang="zh-CN" altLang="en-US"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313" marR="68313" marT="34156" marB="34156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fontAlgn="auto">
                        <a:lnSpc>
                          <a:spcPct val="21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无</a:t>
                      </a:r>
                      <a:endParaRPr lang="zh-CN" altLang="en-US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313" marR="68313" marT="34156" marB="34156">
                    <a:solidFill>
                      <a:schemeClr val="bg1"/>
                    </a:solidFill>
                  </a:tcPr>
                </a:tc>
              </a:tr>
              <a:tr h="480060">
                <a:tc>
                  <a:txBody>
                    <a:bodyPr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安全性</a:t>
                      </a:r>
                      <a:endParaRPr lang="zh-CN" altLang="en-US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313" marR="68313" marT="34156" marB="34156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fontAlgn="auto">
                        <a:lnSpc>
                          <a:spcPct val="16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自有机房，数据安全性高</a:t>
                      </a:r>
                      <a:endParaRPr lang="en-US" altLang="zh-CN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fontAlgn="auto">
                        <a:lnSpc>
                          <a:spcPct val="16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受银行监管，资金安全性高</a:t>
                      </a:r>
                      <a:endParaRPr lang="zh-CN" altLang="en-US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313" marR="68313" marT="34156" marB="34156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fontAlgn="auto">
                        <a:lnSpc>
                          <a:spcPct val="16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公有云</a:t>
                      </a:r>
                      <a:endParaRPr lang="en-US" altLang="zh-CN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fontAlgn="auto">
                        <a:lnSpc>
                          <a:spcPct val="160000"/>
                        </a:lnSpc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资金无监管</a:t>
                      </a:r>
                      <a:endParaRPr lang="zh-CN" altLang="en-US" sz="9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313" marR="68313" marT="34156" marB="34156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209550" y="147320"/>
            <a:ext cx="2779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场景说明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比较优势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收银管理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256214" y="1107281"/>
            <a:ext cx="9725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PART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肘形连接符 15"/>
          <p:cNvCxnSpPr/>
          <p:nvPr/>
        </p:nvCxnSpPr>
        <p:spPr>
          <a:xfrm rot="5400000">
            <a:off x="3557270" y="954405"/>
            <a:ext cx="1895475" cy="1260475"/>
          </a:xfrm>
          <a:prstGeom prst="bentConnector3">
            <a:avLst>
              <a:gd name="adj1" fmla="val -15611"/>
            </a:avLst>
          </a:prstGeom>
          <a:ln w="25400">
            <a:solidFill>
              <a:schemeClr val="bg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>
            <a:endCxn id="26" idx="1"/>
          </p:cNvCxnSpPr>
          <p:nvPr/>
        </p:nvCxnSpPr>
        <p:spPr>
          <a:xfrm>
            <a:off x="366806" y="2652713"/>
            <a:ext cx="6612352" cy="8383"/>
          </a:xfrm>
          <a:prstGeom prst="line">
            <a:avLst/>
          </a:prstGeom>
          <a:ln w="25400">
            <a:solidFill>
              <a:srgbClr val="025AA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: 圆角 189"/>
          <p:cNvSpPr/>
          <p:nvPr/>
        </p:nvSpPr>
        <p:spPr>
          <a:xfrm>
            <a:off x="165728" y="2530699"/>
            <a:ext cx="903551" cy="277556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入座扫码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: 圆角 189"/>
          <p:cNvSpPr/>
          <p:nvPr/>
        </p:nvSpPr>
        <p:spPr>
          <a:xfrm>
            <a:off x="165727" y="1671920"/>
            <a:ext cx="903551" cy="277556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等位预点菜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9" name="直接箭头连接符 18"/>
          <p:cNvCxnSpPr>
            <a:stCxn id="17" idx="2"/>
            <a:endCxn id="15" idx="0"/>
          </p:cNvCxnSpPr>
          <p:nvPr/>
        </p:nvCxnSpPr>
        <p:spPr>
          <a:xfrm>
            <a:off x="617503" y="1949477"/>
            <a:ext cx="1" cy="581222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: 圆角 189"/>
          <p:cNvSpPr/>
          <p:nvPr/>
        </p:nvSpPr>
        <p:spPr>
          <a:xfrm>
            <a:off x="165726" y="2132333"/>
            <a:ext cx="903551" cy="26865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9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对接系统</a:t>
            </a:r>
            <a:endParaRPr lang="zh-CN" altLang="en-US" sz="9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矩形: 圆角 189"/>
          <p:cNvSpPr/>
          <p:nvPr/>
        </p:nvSpPr>
        <p:spPr>
          <a:xfrm>
            <a:off x="1295535" y="2530699"/>
            <a:ext cx="1981829" cy="277556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线上点菜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矩形: 圆角 189"/>
          <p:cNvSpPr/>
          <p:nvPr/>
        </p:nvSpPr>
        <p:spPr>
          <a:xfrm>
            <a:off x="3484571" y="2532955"/>
            <a:ext cx="681430" cy="2753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下单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: 圆角 189"/>
          <p:cNvSpPr/>
          <p:nvPr/>
        </p:nvSpPr>
        <p:spPr>
          <a:xfrm>
            <a:off x="4430357" y="2532955"/>
            <a:ext cx="681430" cy="2753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上菜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: 圆角 189"/>
          <p:cNvSpPr/>
          <p:nvPr/>
        </p:nvSpPr>
        <p:spPr>
          <a:xfrm>
            <a:off x="5285906" y="2513934"/>
            <a:ext cx="1441907" cy="294321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用餐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: 圆角 189"/>
          <p:cNvSpPr/>
          <p:nvPr/>
        </p:nvSpPr>
        <p:spPr>
          <a:xfrm>
            <a:off x="6979158" y="2513935"/>
            <a:ext cx="2063175" cy="29432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买单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: 圆角 198"/>
          <p:cNvSpPr/>
          <p:nvPr/>
        </p:nvSpPr>
        <p:spPr>
          <a:xfrm>
            <a:off x="1251822" y="2160151"/>
            <a:ext cx="862748" cy="267970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36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点菜方式</a:t>
            </a:r>
            <a:endParaRPr lang="zh-CN" altLang="en-US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矩形: 圆角 198"/>
          <p:cNvSpPr/>
          <p:nvPr/>
        </p:nvSpPr>
        <p:spPr>
          <a:xfrm>
            <a:off x="2400439" y="2148029"/>
            <a:ext cx="862748" cy="267970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36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菜品属性</a:t>
            </a:r>
            <a:endParaRPr lang="zh-CN" altLang="en-US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矩形: 圆角 198"/>
          <p:cNvSpPr/>
          <p:nvPr/>
        </p:nvSpPr>
        <p:spPr>
          <a:xfrm>
            <a:off x="1270666" y="2905445"/>
            <a:ext cx="862748" cy="267970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36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推荐菜品</a:t>
            </a:r>
            <a:endParaRPr lang="zh-CN" altLang="en-US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矩形: 圆角 198"/>
          <p:cNvSpPr/>
          <p:nvPr/>
        </p:nvSpPr>
        <p:spPr>
          <a:xfrm>
            <a:off x="2218046" y="2903604"/>
            <a:ext cx="1104827" cy="269811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36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多菜品结构</a:t>
            </a:r>
            <a:endParaRPr lang="zh-CN" altLang="en-US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179211" y="3523005"/>
            <a:ext cx="1212935" cy="929276"/>
            <a:chOff x="1636606" y="4823436"/>
            <a:chExt cx="1617247" cy="1581258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35" name="文本框 34"/>
            <p:cNvSpPr txBox="1"/>
            <p:nvPr/>
          </p:nvSpPr>
          <p:spPr>
            <a:xfrm>
              <a:off x="1636606" y="4824450"/>
              <a:ext cx="458893" cy="1573890"/>
            </a:xfrm>
            <a:prstGeom prst="rect">
              <a:avLst/>
            </a:prstGeom>
            <a:grpFill/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050" dirty="0"/>
                <a:t>固定套餐</a:t>
              </a:r>
              <a:endParaRPr lang="zh-CN" altLang="en-US" sz="1050" dirty="0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2030465" y="4823436"/>
              <a:ext cx="458893" cy="1581258"/>
            </a:xfrm>
            <a:prstGeom prst="rect">
              <a:avLst/>
            </a:prstGeom>
            <a:grpFill/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050" dirty="0"/>
                <a:t>换菜套餐</a:t>
              </a:r>
              <a:endParaRPr lang="zh-CN" altLang="en-US" sz="1050" dirty="0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401101" y="4823436"/>
              <a:ext cx="458893" cy="1573890"/>
            </a:xfrm>
            <a:prstGeom prst="rect">
              <a:avLst/>
            </a:prstGeom>
            <a:grpFill/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050" dirty="0"/>
                <a:t>多选套餐</a:t>
              </a:r>
              <a:endParaRPr lang="zh-CN" altLang="en-US" sz="1050" dirty="0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794960" y="4823436"/>
              <a:ext cx="458893" cy="1573890"/>
            </a:xfrm>
            <a:prstGeom prst="rect">
              <a:avLst/>
            </a:prstGeom>
            <a:grpFill/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050" dirty="0"/>
                <a:t>计价菜</a:t>
              </a:r>
              <a:endParaRPr lang="zh-CN" altLang="en-US" sz="1050" dirty="0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35759" y="3523005"/>
            <a:ext cx="1544016" cy="923005"/>
            <a:chOff x="1640932" y="4823436"/>
            <a:chExt cx="2058688" cy="1573890"/>
          </a:xfrm>
          <a:solidFill>
            <a:schemeClr val="bg1">
              <a:lumMod val="95000"/>
            </a:schemeClr>
          </a:solidFill>
        </p:grpSpPr>
        <p:sp>
          <p:nvSpPr>
            <p:cNvPr id="42" name="文本框 41"/>
            <p:cNvSpPr txBox="1"/>
            <p:nvPr/>
          </p:nvSpPr>
          <p:spPr>
            <a:xfrm>
              <a:off x="1640932" y="4823436"/>
              <a:ext cx="458893" cy="157389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050" dirty="0"/>
                <a:t>本店招牌</a:t>
              </a:r>
              <a:endParaRPr lang="zh-CN" altLang="en-US" sz="1050" dirty="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040913" y="4823436"/>
              <a:ext cx="458893" cy="157389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050" dirty="0"/>
                <a:t>新品推荐</a:t>
              </a:r>
              <a:endParaRPr lang="zh-CN" altLang="en-US" sz="1050" dirty="0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441281" y="4823436"/>
              <a:ext cx="458893" cy="157389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050" dirty="0"/>
                <a:t>餐友推荐</a:t>
              </a:r>
              <a:endParaRPr lang="zh-CN" altLang="en-US" sz="1050" dirty="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2841004" y="4823436"/>
              <a:ext cx="458893" cy="157389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050" dirty="0"/>
                <a:t>精选菜单</a:t>
              </a:r>
              <a:endParaRPr lang="zh-CN" altLang="en-US" sz="1050" dirty="0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40727" y="4823436"/>
              <a:ext cx="458893" cy="157389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050" dirty="0"/>
                <a:t>本周爆品</a:t>
              </a:r>
              <a:endParaRPr lang="zh-CN" altLang="en-US" sz="1050" dirty="0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2202697" y="750574"/>
            <a:ext cx="1226176" cy="1065535"/>
            <a:chOff x="1640932" y="4823436"/>
            <a:chExt cx="1634901" cy="1573890"/>
          </a:xfrm>
          <a:solidFill>
            <a:schemeClr val="bg1">
              <a:lumMod val="95000"/>
            </a:schemeClr>
          </a:solidFill>
        </p:grpSpPr>
        <p:sp>
          <p:nvSpPr>
            <p:cNvPr id="53" name="文本框 52"/>
            <p:cNvSpPr txBox="1"/>
            <p:nvPr/>
          </p:nvSpPr>
          <p:spPr>
            <a:xfrm>
              <a:off x="1640932" y="4823436"/>
              <a:ext cx="458893" cy="157389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r"/>
              <a:r>
                <a:rPr lang="zh-CN" altLang="en-US" sz="1050" dirty="0"/>
                <a:t>份量选择</a:t>
              </a:r>
              <a:endParaRPr lang="zh-CN" altLang="en-US" sz="1050" dirty="0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2040913" y="4823436"/>
              <a:ext cx="458893" cy="157389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r"/>
              <a:r>
                <a:rPr lang="zh-CN" altLang="en-US" sz="1050" dirty="0"/>
                <a:t>必点菜</a:t>
              </a:r>
              <a:endParaRPr lang="zh-CN" altLang="en-US" sz="1050" dirty="0"/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2417217" y="4823436"/>
              <a:ext cx="458893" cy="157389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r"/>
              <a:r>
                <a:rPr lang="zh-CN" altLang="en-US" sz="1050" dirty="0"/>
                <a:t>辣度值</a:t>
              </a:r>
              <a:endParaRPr lang="zh-CN" altLang="en-US" sz="1050" dirty="0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2816940" y="4823436"/>
              <a:ext cx="458893" cy="157389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r"/>
              <a:r>
                <a:rPr lang="zh-CN" altLang="en-US" sz="1050" dirty="0"/>
                <a:t>菜品沽清</a:t>
              </a:r>
              <a:endParaRPr lang="zh-CN" altLang="en-US" sz="1050" dirty="0"/>
            </a:p>
          </p:txBody>
        </p:sp>
      </p:grpSp>
      <p:sp>
        <p:nvSpPr>
          <p:cNvPr id="61" name="矩形: 圆角 198"/>
          <p:cNvSpPr/>
          <p:nvPr/>
        </p:nvSpPr>
        <p:spPr>
          <a:xfrm>
            <a:off x="3441421" y="3507369"/>
            <a:ext cx="767728" cy="269811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36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餐厅系统</a:t>
            </a:r>
            <a:endParaRPr lang="zh-CN" altLang="en-US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矩形: 圆角 198"/>
          <p:cNvSpPr/>
          <p:nvPr/>
        </p:nvSpPr>
        <p:spPr>
          <a:xfrm>
            <a:off x="4391717" y="3507369"/>
            <a:ext cx="767728" cy="269811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36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后厨配菜</a:t>
            </a:r>
            <a:endParaRPr lang="zh-CN" altLang="en-US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3" name="直接箭头连接符 62"/>
          <p:cNvCxnSpPr>
            <a:endCxn id="61" idx="0"/>
          </p:cNvCxnSpPr>
          <p:nvPr/>
        </p:nvCxnSpPr>
        <p:spPr>
          <a:xfrm>
            <a:off x="3825284" y="2816638"/>
            <a:ext cx="2" cy="69073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: 圆角 189"/>
          <p:cNvSpPr/>
          <p:nvPr/>
        </p:nvSpPr>
        <p:spPr>
          <a:xfrm>
            <a:off x="3460471" y="2889158"/>
            <a:ext cx="903551" cy="26865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9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对接系统</a:t>
            </a:r>
            <a:endParaRPr lang="zh-CN" altLang="en-US" sz="9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7" name="直接箭头连接符 66"/>
          <p:cNvCxnSpPr>
            <a:stCxn id="61" idx="3"/>
            <a:endCxn id="62" idx="1"/>
          </p:cNvCxnSpPr>
          <p:nvPr/>
        </p:nvCxnSpPr>
        <p:spPr>
          <a:xfrm>
            <a:off x="4209149" y="3642275"/>
            <a:ext cx="182569" cy="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71"/>
          <p:cNvCxnSpPr>
            <a:stCxn id="62" idx="0"/>
            <a:endCxn id="24" idx="2"/>
          </p:cNvCxnSpPr>
          <p:nvPr/>
        </p:nvCxnSpPr>
        <p:spPr>
          <a:xfrm flipH="1" flipV="1">
            <a:off x="4771072" y="2808255"/>
            <a:ext cx="4510" cy="699114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: 圆角 198"/>
          <p:cNvSpPr/>
          <p:nvPr/>
        </p:nvSpPr>
        <p:spPr>
          <a:xfrm>
            <a:off x="5213561" y="2148029"/>
            <a:ext cx="862748" cy="267970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36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扫码查单</a:t>
            </a:r>
            <a:endParaRPr lang="zh-CN" altLang="en-US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" name="矩形: 圆角 198"/>
          <p:cNvSpPr/>
          <p:nvPr/>
        </p:nvSpPr>
        <p:spPr>
          <a:xfrm>
            <a:off x="6169142" y="2156082"/>
            <a:ext cx="644893" cy="277098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36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换台</a:t>
            </a:r>
            <a:endParaRPr lang="zh-CN" altLang="en-US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5068447" y="750573"/>
            <a:ext cx="944431" cy="1065535"/>
            <a:chOff x="1640932" y="4823436"/>
            <a:chExt cx="1259242" cy="1573890"/>
          </a:xfrm>
          <a:solidFill>
            <a:schemeClr val="bg1">
              <a:lumMod val="95000"/>
            </a:schemeClr>
          </a:solidFill>
        </p:grpSpPr>
        <p:sp>
          <p:nvSpPr>
            <p:cNvPr id="80" name="文本框 79"/>
            <p:cNvSpPr txBox="1"/>
            <p:nvPr/>
          </p:nvSpPr>
          <p:spPr>
            <a:xfrm>
              <a:off x="1640932" y="4823436"/>
              <a:ext cx="458893" cy="15738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r"/>
              <a:r>
                <a:rPr lang="zh-CN" altLang="en-US" sz="1050" dirty="0"/>
                <a:t>加菜</a:t>
              </a:r>
              <a:r>
                <a:rPr lang="en-US" altLang="zh-CN" sz="1050" dirty="0"/>
                <a:t>\</a:t>
              </a:r>
              <a:r>
                <a:rPr lang="zh-CN" altLang="en-US" sz="1050" dirty="0"/>
                <a:t>退菜</a:t>
              </a:r>
              <a:endParaRPr lang="zh-CN" altLang="en-US" sz="1050" dirty="0"/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2040913" y="4823436"/>
              <a:ext cx="458893" cy="157389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r"/>
              <a:r>
                <a:rPr lang="zh-CN" altLang="en-US" sz="1050" dirty="0"/>
                <a:t>菜单核对</a:t>
              </a:r>
              <a:endParaRPr lang="zh-CN" altLang="en-US" sz="1050" dirty="0"/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2441281" y="4823436"/>
              <a:ext cx="458893" cy="157389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r"/>
              <a:r>
                <a:rPr lang="zh-CN" altLang="en-US" sz="1050" dirty="0"/>
                <a:t>划菜</a:t>
              </a:r>
              <a:endParaRPr lang="zh-CN" altLang="en-US" sz="1050" dirty="0"/>
            </a:p>
          </p:txBody>
        </p:sp>
      </p:grpSp>
      <p:sp>
        <p:nvSpPr>
          <p:cNvPr id="87" name="矩形: 圆角 189"/>
          <p:cNvSpPr/>
          <p:nvPr/>
        </p:nvSpPr>
        <p:spPr>
          <a:xfrm>
            <a:off x="3919103" y="3209508"/>
            <a:ext cx="847901" cy="2476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9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订单直通厨房</a:t>
            </a:r>
            <a:endParaRPr lang="zh-CN" altLang="en-US" sz="9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矩形: 圆角 189"/>
          <p:cNvSpPr/>
          <p:nvPr/>
        </p:nvSpPr>
        <p:spPr>
          <a:xfrm>
            <a:off x="4048934" y="273479"/>
            <a:ext cx="1232011" cy="242162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9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自动与主订单合并</a:t>
            </a:r>
            <a:endParaRPr lang="zh-CN" altLang="en-US" sz="9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8" name="矩形: 圆角 198"/>
          <p:cNvSpPr/>
          <p:nvPr/>
        </p:nvSpPr>
        <p:spPr>
          <a:xfrm>
            <a:off x="5282413" y="2903604"/>
            <a:ext cx="1431850" cy="269811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36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呼叫服务</a:t>
            </a:r>
            <a:endParaRPr lang="zh-CN" altLang="en-US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5177356" y="3532919"/>
            <a:ext cx="1843518" cy="923005"/>
            <a:chOff x="7615029" y="4710558"/>
            <a:chExt cx="2458024" cy="1230673"/>
          </a:xfrm>
        </p:grpSpPr>
        <p:grpSp>
          <p:nvGrpSpPr>
            <p:cNvPr id="89" name="组合 88"/>
            <p:cNvGrpSpPr/>
            <p:nvPr/>
          </p:nvGrpSpPr>
          <p:grpSpPr>
            <a:xfrm>
              <a:off x="7615029" y="4710558"/>
              <a:ext cx="2058688" cy="1230673"/>
              <a:chOff x="1640932" y="4823436"/>
              <a:chExt cx="2058688" cy="1573890"/>
            </a:xfrm>
            <a:solidFill>
              <a:schemeClr val="bg1">
                <a:lumMod val="95000"/>
              </a:schemeClr>
            </a:solidFill>
          </p:grpSpPr>
          <p:sp>
            <p:nvSpPr>
              <p:cNvPr id="90" name="文本框 89"/>
              <p:cNvSpPr txBox="1"/>
              <p:nvPr/>
            </p:nvSpPr>
            <p:spPr>
              <a:xfrm>
                <a:off x="1640932" y="4823436"/>
                <a:ext cx="458893" cy="157389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eaVert" wrap="square">
                <a:spAutoFit/>
              </a:bodyPr>
              <a:lstStyle>
                <a:defPPr>
                  <a:defRPr lang="zh-CN"/>
                </a:defPPr>
                <a:lvl1pPr>
                  <a:defRPr sz="1400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r>
                  <a:rPr lang="zh-CN" altLang="en-US" sz="1050" dirty="0"/>
                  <a:t>添水</a:t>
                </a:r>
                <a:endParaRPr lang="zh-CN" altLang="en-US" sz="1050" dirty="0"/>
              </a:p>
            </p:txBody>
          </p:sp>
          <p:sp>
            <p:nvSpPr>
              <p:cNvPr id="91" name="文本框 90"/>
              <p:cNvSpPr txBox="1"/>
              <p:nvPr/>
            </p:nvSpPr>
            <p:spPr>
              <a:xfrm>
                <a:off x="2040913" y="4823436"/>
                <a:ext cx="458893" cy="157389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eaVert" wrap="square">
                <a:spAutoFit/>
              </a:bodyPr>
              <a:lstStyle>
                <a:defPPr>
                  <a:defRPr lang="zh-CN"/>
                </a:defPPr>
                <a:lvl1pPr>
                  <a:defRPr sz="1400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r>
                  <a:rPr lang="zh-CN" altLang="en-US" sz="1050" dirty="0"/>
                  <a:t>餐具</a:t>
                </a:r>
                <a:endParaRPr lang="zh-CN" altLang="en-US" sz="1050" dirty="0"/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2441281" y="4823436"/>
                <a:ext cx="458893" cy="157389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eaVert" wrap="square">
                <a:spAutoFit/>
              </a:bodyPr>
              <a:lstStyle>
                <a:defPPr>
                  <a:defRPr lang="zh-CN"/>
                </a:defPPr>
                <a:lvl1pPr>
                  <a:defRPr sz="1400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r>
                  <a:rPr lang="zh-CN" altLang="en-US" sz="1050" dirty="0"/>
                  <a:t>拿纸巾</a:t>
                </a:r>
                <a:endParaRPr lang="zh-CN" altLang="en-US" sz="1050" dirty="0"/>
              </a:p>
            </p:txBody>
          </p:sp>
          <p:sp>
            <p:nvSpPr>
              <p:cNvPr id="93" name="文本框 92"/>
              <p:cNvSpPr txBox="1"/>
              <p:nvPr/>
            </p:nvSpPr>
            <p:spPr>
              <a:xfrm>
                <a:off x="2841004" y="4823436"/>
                <a:ext cx="458893" cy="157389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eaVert" wrap="square">
                <a:spAutoFit/>
              </a:bodyPr>
              <a:lstStyle>
                <a:defPPr>
                  <a:defRPr lang="zh-CN"/>
                </a:defPPr>
                <a:lvl1pPr>
                  <a:defRPr sz="1400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r>
                  <a:rPr lang="zh-CN" altLang="en-US" sz="1050" dirty="0"/>
                  <a:t>加汤</a:t>
                </a:r>
                <a:endParaRPr lang="zh-CN" altLang="en-US" sz="1050" dirty="0"/>
              </a:p>
            </p:txBody>
          </p:sp>
          <p:sp>
            <p:nvSpPr>
              <p:cNvPr id="94" name="文本框 93"/>
              <p:cNvSpPr txBox="1"/>
              <p:nvPr/>
            </p:nvSpPr>
            <p:spPr>
              <a:xfrm>
                <a:off x="3240727" y="4823436"/>
                <a:ext cx="458893" cy="157389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eaVert" wrap="square">
                <a:spAutoFit/>
              </a:bodyPr>
              <a:lstStyle>
                <a:defPPr>
                  <a:defRPr lang="zh-CN"/>
                </a:defPPr>
                <a:lvl1pPr>
                  <a:defRPr sz="1400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r>
                  <a:rPr lang="zh-CN" altLang="en-US" sz="1050" dirty="0"/>
                  <a:t>催菜</a:t>
                </a:r>
                <a:endParaRPr lang="zh-CN" altLang="en-US" sz="1050" dirty="0"/>
              </a:p>
            </p:txBody>
          </p:sp>
        </p:grpSp>
        <p:sp>
          <p:nvSpPr>
            <p:cNvPr id="95" name="文本框 94"/>
            <p:cNvSpPr txBox="1"/>
            <p:nvPr/>
          </p:nvSpPr>
          <p:spPr>
            <a:xfrm>
              <a:off x="9614160" y="4710558"/>
              <a:ext cx="458893" cy="12306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050" dirty="0"/>
                <a:t>打包</a:t>
              </a:r>
              <a:endParaRPr lang="zh-CN" altLang="en-US" sz="1050" dirty="0"/>
            </a:p>
          </p:txBody>
        </p:sp>
      </p:grpSp>
      <p:sp>
        <p:nvSpPr>
          <p:cNvPr id="97" name="矩形: 圆角 198"/>
          <p:cNvSpPr/>
          <p:nvPr/>
        </p:nvSpPr>
        <p:spPr>
          <a:xfrm>
            <a:off x="6925658" y="2906489"/>
            <a:ext cx="1027717" cy="266927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36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优惠自动核销</a:t>
            </a:r>
            <a:endParaRPr lang="zh-CN" altLang="en-US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9" name="矩形: 圆角 198"/>
          <p:cNvSpPr/>
          <p:nvPr/>
        </p:nvSpPr>
        <p:spPr>
          <a:xfrm>
            <a:off x="8012615" y="2912145"/>
            <a:ext cx="1088891" cy="261270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36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自动结账清台</a:t>
            </a:r>
            <a:endParaRPr lang="zh-CN" altLang="en-US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" name="矩形: 圆角 198"/>
          <p:cNvSpPr/>
          <p:nvPr/>
        </p:nvSpPr>
        <p:spPr>
          <a:xfrm>
            <a:off x="6957871" y="2142861"/>
            <a:ext cx="1027717" cy="266927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36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桌面扫码支付</a:t>
            </a:r>
            <a:endParaRPr lang="zh-CN" altLang="en-US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6" name="矩形: 圆角 198"/>
          <p:cNvSpPr/>
          <p:nvPr/>
        </p:nvSpPr>
        <p:spPr>
          <a:xfrm>
            <a:off x="8125686" y="2148028"/>
            <a:ext cx="862748" cy="267970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365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zh-CN" altLang="en-US" sz="10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电子发票</a:t>
            </a:r>
            <a:endParaRPr lang="zh-CN" altLang="en-US" sz="10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6520928" y="735881"/>
            <a:ext cx="1595734" cy="1065535"/>
            <a:chOff x="1663043" y="4823436"/>
            <a:chExt cx="2025125" cy="1573890"/>
          </a:xfrm>
          <a:solidFill>
            <a:schemeClr val="bg1">
              <a:lumMod val="95000"/>
            </a:schemeClr>
          </a:solidFill>
        </p:grpSpPr>
        <p:sp>
          <p:nvSpPr>
            <p:cNvPr id="108" name="文本框 107"/>
            <p:cNvSpPr txBox="1"/>
            <p:nvPr/>
          </p:nvSpPr>
          <p:spPr>
            <a:xfrm>
              <a:off x="1663043" y="4823436"/>
              <a:ext cx="436782" cy="157389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r"/>
              <a:r>
                <a:rPr lang="zh-CN" altLang="en-US" sz="1050" dirty="0"/>
                <a:t>会员卡、券</a:t>
              </a:r>
              <a:endParaRPr lang="zh-CN" altLang="en-US" sz="1050" dirty="0"/>
            </a:p>
          </p:txBody>
        </p:sp>
        <p:sp>
          <p:nvSpPr>
            <p:cNvPr id="109" name="文本框 108"/>
            <p:cNvSpPr txBox="1"/>
            <p:nvPr/>
          </p:nvSpPr>
          <p:spPr>
            <a:xfrm>
              <a:off x="2063024" y="4823436"/>
              <a:ext cx="436782" cy="157389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r"/>
              <a:r>
                <a:rPr lang="zh-CN" altLang="en-US" sz="1050" dirty="0"/>
                <a:t>支付宝支付</a:t>
              </a:r>
              <a:endParaRPr lang="zh-CN" altLang="en-US" sz="1050" dirty="0"/>
            </a:p>
          </p:txBody>
        </p:sp>
        <p:sp>
          <p:nvSpPr>
            <p:cNvPr id="110" name="文本框 109"/>
            <p:cNvSpPr txBox="1"/>
            <p:nvPr/>
          </p:nvSpPr>
          <p:spPr>
            <a:xfrm>
              <a:off x="2451940" y="4823436"/>
              <a:ext cx="436782" cy="157389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r"/>
              <a:r>
                <a:rPr lang="zh-CN" altLang="en-US" sz="1050" dirty="0"/>
                <a:t>微信支付</a:t>
              </a:r>
              <a:endParaRPr lang="zh-CN" altLang="en-US" sz="1050" dirty="0"/>
            </a:p>
          </p:txBody>
        </p:sp>
        <p:sp>
          <p:nvSpPr>
            <p:cNvPr id="111" name="文本框 110"/>
            <p:cNvSpPr txBox="1"/>
            <p:nvPr/>
          </p:nvSpPr>
          <p:spPr>
            <a:xfrm>
              <a:off x="2851663" y="4823436"/>
              <a:ext cx="436782" cy="157389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r"/>
              <a:r>
                <a:rPr lang="zh-CN" altLang="en-US" sz="1050" dirty="0"/>
                <a:t>银联支付</a:t>
              </a:r>
              <a:endParaRPr lang="zh-CN" altLang="en-US" sz="1050" dirty="0"/>
            </a:p>
          </p:txBody>
        </p:sp>
        <p:sp>
          <p:nvSpPr>
            <p:cNvPr id="112" name="文本框 111"/>
            <p:cNvSpPr txBox="1"/>
            <p:nvPr/>
          </p:nvSpPr>
          <p:spPr>
            <a:xfrm>
              <a:off x="3251386" y="4823436"/>
              <a:ext cx="436782" cy="157389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r"/>
              <a:r>
                <a:rPr lang="zh-CN" altLang="en-US" sz="1050" dirty="0"/>
                <a:t>积分支付</a:t>
              </a:r>
              <a:endParaRPr lang="zh-CN" altLang="en-US" sz="1050" dirty="0"/>
            </a:p>
          </p:txBody>
        </p:sp>
      </p:grpSp>
      <p:pic>
        <p:nvPicPr>
          <p:cNvPr id="113" name="图片 4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444" y="1892675"/>
            <a:ext cx="133333" cy="13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图片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849" y="1886324"/>
            <a:ext cx="152381" cy="15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图片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3882" y="1883404"/>
            <a:ext cx="148809" cy="14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图片 1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38" y="1896127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图片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987" y="3288837"/>
            <a:ext cx="158510" cy="15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图片 1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45" y="1886363"/>
            <a:ext cx="158333" cy="13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5888" y="1878002"/>
            <a:ext cx="152219" cy="15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图片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3729" y="1886293"/>
            <a:ext cx="152381" cy="15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4728" y="1880138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6899" y="1875738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0017" y="1878543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图片 10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4737" y="1876869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图片 10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8758" y="1873268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图片 1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1049" y="1878543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248" y="3286108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图片 1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7688" y="3286108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图片 1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3453" y="3283901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图片 1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6519" y="3285779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图片 1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4546" y="3291117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图片 1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0995" y="3280500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图片 1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0170" y="3286854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图片 1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400" y="3284504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图片 1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0626" y="3291236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图片 12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4941" y="3299842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图片 13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6419" y="3289521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图片 1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422" y="3291117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图片 13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8258" y="3294671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图片 13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0250" y="3297182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" name="组合 136"/>
          <p:cNvGrpSpPr/>
          <p:nvPr/>
        </p:nvGrpSpPr>
        <p:grpSpPr>
          <a:xfrm>
            <a:off x="1067074" y="781109"/>
            <a:ext cx="944431" cy="1065535"/>
            <a:chOff x="1640932" y="4823436"/>
            <a:chExt cx="1259242" cy="1573890"/>
          </a:xfrm>
          <a:solidFill>
            <a:schemeClr val="bg1">
              <a:lumMod val="95000"/>
            </a:schemeClr>
          </a:solidFill>
        </p:grpSpPr>
        <p:sp>
          <p:nvSpPr>
            <p:cNvPr id="140" name="文本框 139"/>
            <p:cNvSpPr txBox="1"/>
            <p:nvPr/>
          </p:nvSpPr>
          <p:spPr>
            <a:xfrm>
              <a:off x="1640932" y="4823436"/>
              <a:ext cx="458893" cy="157389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r"/>
              <a:r>
                <a:rPr lang="zh-CN" altLang="en-US" sz="1050" dirty="0"/>
                <a:t>第三方外卖</a:t>
              </a:r>
              <a:endParaRPr lang="zh-CN" altLang="en-US" sz="1050" dirty="0"/>
            </a:p>
          </p:txBody>
        </p:sp>
        <p:sp>
          <p:nvSpPr>
            <p:cNvPr id="141" name="文本框 140"/>
            <p:cNvSpPr txBox="1"/>
            <p:nvPr/>
          </p:nvSpPr>
          <p:spPr>
            <a:xfrm>
              <a:off x="1825859" y="4823436"/>
              <a:ext cx="673947" cy="157389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r"/>
              <a:r>
                <a:rPr lang="zh-CN" altLang="en-US" sz="1050" dirty="0"/>
                <a:t>多人共享点菜</a:t>
              </a:r>
              <a:endParaRPr lang="zh-CN" altLang="en-US" sz="1050" dirty="0"/>
            </a:p>
          </p:txBody>
        </p:sp>
        <p:sp>
          <p:nvSpPr>
            <p:cNvPr id="142" name="文本框 141"/>
            <p:cNvSpPr txBox="1"/>
            <p:nvPr/>
          </p:nvSpPr>
          <p:spPr>
            <a:xfrm>
              <a:off x="2441281" y="4823436"/>
              <a:ext cx="458893" cy="157389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r"/>
              <a:r>
                <a:rPr lang="zh-CN" altLang="en-US" sz="1050" dirty="0"/>
                <a:t>自建外卖</a:t>
              </a:r>
              <a:endParaRPr lang="zh-CN" altLang="en-US" sz="1050" dirty="0"/>
            </a:p>
          </p:txBody>
        </p:sp>
      </p:grpSp>
      <p:pic>
        <p:nvPicPr>
          <p:cNvPr id="144" name="图片 14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0738" y="1883404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图片 14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5249" y="1916533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6" name="组合 145"/>
          <p:cNvGrpSpPr/>
          <p:nvPr/>
        </p:nvGrpSpPr>
        <p:grpSpPr>
          <a:xfrm>
            <a:off x="3499491" y="4055781"/>
            <a:ext cx="644156" cy="833812"/>
            <a:chOff x="1640932" y="4823436"/>
            <a:chExt cx="858874" cy="1421800"/>
          </a:xfrm>
          <a:solidFill>
            <a:schemeClr val="bg1">
              <a:lumMod val="95000"/>
            </a:schemeClr>
          </a:solidFill>
        </p:grpSpPr>
        <p:sp>
          <p:nvSpPr>
            <p:cNvPr id="147" name="文本框 146"/>
            <p:cNvSpPr txBox="1"/>
            <p:nvPr/>
          </p:nvSpPr>
          <p:spPr>
            <a:xfrm>
              <a:off x="1640932" y="4823436"/>
              <a:ext cx="458893" cy="141040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050" dirty="0"/>
                <a:t>分厨打印</a:t>
              </a:r>
              <a:endParaRPr lang="zh-CN" altLang="en-US" sz="1050" dirty="0"/>
            </a:p>
          </p:txBody>
        </p:sp>
        <p:sp>
          <p:nvSpPr>
            <p:cNvPr id="148" name="文本框 147"/>
            <p:cNvSpPr txBox="1"/>
            <p:nvPr/>
          </p:nvSpPr>
          <p:spPr>
            <a:xfrm>
              <a:off x="2040913" y="4823436"/>
              <a:ext cx="458893" cy="1421800"/>
            </a:xfrm>
            <a:prstGeom prst="rect">
              <a:avLst/>
            </a:prstGeom>
            <a:grpFill/>
            <a:ln>
              <a:noFill/>
            </a:ln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050" dirty="0"/>
                <a:t>分桌打印</a:t>
              </a:r>
              <a:endParaRPr lang="zh-CN" altLang="en-US" sz="1050" dirty="0"/>
            </a:p>
          </p:txBody>
        </p:sp>
      </p:grpSp>
      <p:pic>
        <p:nvPicPr>
          <p:cNvPr id="135" name="图片 13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4218" y="3874966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图片 13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391" y="3872680"/>
            <a:ext cx="146428" cy="1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209550" y="147320"/>
            <a:ext cx="2779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收银管理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功能总览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6e375556-b1a9-44e0-8835-c27a6f760e0a}"/>
</p:tagLst>
</file>

<file path=ppt/tags/tag2.xml><?xml version="1.0" encoding="utf-8"?>
<p:tagLst xmlns:p="http://schemas.openxmlformats.org/presentationml/2006/main">
  <p:tag name="KSO_WM_UNIT_TABLE_BEAUTIFY" val="smartTable{90ad4f78-da9e-4ae7-9e4d-c06a3b4bad38}"/>
</p:tagLst>
</file>

<file path=ppt/tags/tag3.xml><?xml version="1.0" encoding="utf-8"?>
<p:tagLst xmlns:p="http://schemas.openxmlformats.org/presentationml/2006/main">
  <p:tag name="KSO_WM_UNIT_TABLE_BEAUTIFY" val="smartTable{b4d5f9b8-40d5-4860-8387-b1fe2ae692bb}"/>
</p:tagLst>
</file>

<file path=ppt/tags/tag4.xml><?xml version="1.0" encoding="utf-8"?>
<p:tagLst xmlns:p="http://schemas.openxmlformats.org/presentationml/2006/main">
  <p:tag name="KSO_WM_UNIT_TABLE_BEAUTIFY" val="smartTable{dd66b05c-1692-425d-ae48-6c53280df0e7}"/>
</p:tagLst>
</file>

<file path=ppt/tags/tag5.xml><?xml version="1.0" encoding="utf-8"?>
<p:tagLst xmlns:p="http://schemas.openxmlformats.org/presentationml/2006/main">
  <p:tag name="KSO_WM_UNIT_TABLE_BEAUTIFY" val="smartTable{9ef90ea7-250b-4348-b387-40af45c183c3}"/>
</p:tagLst>
</file>

<file path=ppt/tags/tag6.xml><?xml version="1.0" encoding="utf-8"?>
<p:tagLst xmlns:p="http://schemas.openxmlformats.org/presentationml/2006/main">
  <p:tag name="KSO_WM_UNIT_TABLE_BEAUTIFY" val="smartTable{2451dedf-d2c4-4d51-a564-1f03aabf5c05}"/>
</p:tagLst>
</file>

<file path=ppt/tags/tag7.xml><?xml version="1.0" encoding="utf-8"?>
<p:tagLst xmlns:p="http://schemas.openxmlformats.org/presentationml/2006/main">
  <p:tag name="ISPRING_PRESENTATION_TITLE" val="1116"/>
</p:tagLst>
</file>

<file path=ppt/theme/theme1.xml><?xml version="1.0" encoding="utf-8"?>
<a:theme xmlns:a="http://schemas.openxmlformats.org/drawingml/2006/main" name="自定义设计版式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F0"/>
      </a:accent1>
      <a:accent2>
        <a:srgbClr val="FF33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F7F7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>
              <a:shade val="50000"/>
            </a:schemeClr>
          </a:solidFill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5242</Words>
  <Application>WPS 演示</Application>
  <PresentationFormat>全屏显示(16:9)</PresentationFormat>
  <Paragraphs>958</Paragraphs>
  <Slides>52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72" baseType="lpstr">
      <vt:lpstr>Arial</vt:lpstr>
      <vt:lpstr>宋体</vt:lpstr>
      <vt:lpstr>Wingdings</vt:lpstr>
      <vt:lpstr>微软雅黑 Light</vt:lpstr>
      <vt:lpstr>黑体</vt:lpstr>
      <vt:lpstr>微软雅黑</vt:lpstr>
      <vt:lpstr>庞门正道标题体</vt:lpstr>
      <vt:lpstr>Calibri</vt:lpstr>
      <vt:lpstr>Adobe 黑体 Std R</vt:lpstr>
      <vt:lpstr>等线</vt:lpstr>
      <vt:lpstr>Arial Unicode MS</vt:lpstr>
      <vt:lpstr>思源黑体 Bold</vt:lpstr>
      <vt:lpstr>Times New Roman</vt:lpstr>
      <vt:lpstr>MicrosoftYaHei</vt:lpstr>
      <vt:lpstr>方正兰亭刊黑_GBK</vt:lpstr>
      <vt:lpstr>Roboto Th</vt:lpstr>
      <vt:lpstr>等线 Light</vt:lpstr>
      <vt:lpstr>Segoe Print</vt:lpstr>
      <vt:lpstr>Roboto</vt:lpstr>
      <vt:lpstr>自定义设计版式</vt:lpstr>
      <vt:lpstr>FU+餐饮行业解决方案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1116</dc:title>
  <dc:creator>二月设计</dc:creator>
  <cp:lastModifiedBy>Administrator</cp:lastModifiedBy>
  <cp:revision>3110</cp:revision>
  <dcterms:created xsi:type="dcterms:W3CDTF">2014-11-26T08:06:00Z</dcterms:created>
  <dcterms:modified xsi:type="dcterms:W3CDTF">2020-06-05T11:30:30Z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2052-11.1.0.9662</vt:lpwstr>
  </property>
</Properties>
</file>